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8288000" cy="10287000"/>
  <p:notesSz cx="6858000" cy="9144000"/>
  <p:embeddedFontLst>
    <p:embeddedFont>
      <p:font typeface="Inter" charset="1" panose="020B0502030000000004"/>
      <p:regular r:id="rId54"/>
    </p:embeddedFont>
    <p:embeddedFont>
      <p:font typeface="Inter Bold" charset="1" panose="020B0802030000000004"/>
      <p:regular r:id="rId55"/>
    </p:embeddedFont>
    <p:embeddedFont>
      <p:font typeface="Bright Retro" charset="1" panose="00000000000000000000"/>
      <p:regular r:id="rId56"/>
    </p:embeddedFont>
    <p:embeddedFont>
      <p:font typeface="Handwrite" charset="1" panose="00000000000000000000"/>
      <p:regular r:id="rId57"/>
    </p:embeddedFont>
    <p:embeddedFont>
      <p:font typeface="Inter Italics" charset="1" panose="020B0502030000000004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6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6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6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64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70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7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7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png" Type="http://schemas.openxmlformats.org/officeDocument/2006/relationships/image"/><Relationship Id="rId4" Target="../media/image79.png" Type="http://schemas.openxmlformats.org/officeDocument/2006/relationships/image"/><Relationship Id="rId5" Target="../media/image80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png" Type="http://schemas.openxmlformats.org/officeDocument/2006/relationships/image"/><Relationship Id="rId4" Target="../media/image83.png" Type="http://schemas.openxmlformats.org/officeDocument/2006/relationships/image"/><Relationship Id="rId5" Target="../media/image84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86.png" Type="http://schemas.openxmlformats.org/officeDocument/2006/relationships/image"/><Relationship Id="rId4" Target="../media/image87.png" Type="http://schemas.openxmlformats.org/officeDocument/2006/relationships/image"/><Relationship Id="rId5" Target="../media/image88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60335" y="7628487"/>
            <a:ext cx="734199" cy="734199"/>
          </a:xfrm>
          <a:custGeom>
            <a:avLst/>
            <a:gdLst/>
            <a:ahLst/>
            <a:cxnLst/>
            <a:rect r="r" b="b" t="t" l="l"/>
            <a:pathLst>
              <a:path h="734199" w="734199">
                <a:moveTo>
                  <a:pt x="0" y="0"/>
                </a:moveTo>
                <a:lnTo>
                  <a:pt x="734199" y="0"/>
                </a:lnTo>
                <a:lnTo>
                  <a:pt x="734199" y="734199"/>
                </a:lnTo>
                <a:lnTo>
                  <a:pt x="0" y="734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70798" y="-942997"/>
            <a:ext cx="10569393" cy="11379700"/>
          </a:xfrm>
          <a:custGeom>
            <a:avLst/>
            <a:gdLst/>
            <a:ahLst/>
            <a:cxnLst/>
            <a:rect r="r" b="b" t="t" l="l"/>
            <a:pathLst>
              <a:path h="11379700" w="10569393">
                <a:moveTo>
                  <a:pt x="0" y="0"/>
                </a:moveTo>
                <a:lnTo>
                  <a:pt x="10569393" y="0"/>
                </a:lnTo>
                <a:lnTo>
                  <a:pt x="10569393" y="11379700"/>
                </a:lnTo>
                <a:lnTo>
                  <a:pt x="0" y="11379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553" t="-4971" r="0" b="-497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42027" y="-4512592"/>
            <a:ext cx="6347388" cy="7139189"/>
          </a:xfrm>
          <a:custGeom>
            <a:avLst/>
            <a:gdLst/>
            <a:ahLst/>
            <a:cxnLst/>
            <a:rect r="r" b="b" t="t" l="l"/>
            <a:pathLst>
              <a:path h="7139189" w="6347388">
                <a:moveTo>
                  <a:pt x="0" y="0"/>
                </a:moveTo>
                <a:lnTo>
                  <a:pt x="6347388" y="0"/>
                </a:lnTo>
                <a:lnTo>
                  <a:pt x="6347388" y="7139189"/>
                </a:lnTo>
                <a:lnTo>
                  <a:pt x="0" y="71391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849024">
            <a:off x="14418180" y="7968060"/>
            <a:ext cx="6995082" cy="9594253"/>
          </a:xfrm>
          <a:custGeom>
            <a:avLst/>
            <a:gdLst/>
            <a:ahLst/>
            <a:cxnLst/>
            <a:rect r="r" b="b" t="t" l="l"/>
            <a:pathLst>
              <a:path h="9594253" w="6995082">
                <a:moveTo>
                  <a:pt x="0" y="0"/>
                </a:moveTo>
                <a:lnTo>
                  <a:pt x="6995082" y="0"/>
                </a:lnTo>
                <a:lnTo>
                  <a:pt x="6995082" y="9594253"/>
                </a:lnTo>
                <a:lnTo>
                  <a:pt x="0" y="95942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6125030" cy="985350"/>
            <a:chOff x="0" y="0"/>
            <a:chExt cx="8166707" cy="1313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3800" cy="1313800"/>
            </a:xfrm>
            <a:custGeom>
              <a:avLst/>
              <a:gdLst/>
              <a:ahLst/>
              <a:cxnLst/>
              <a:rect r="r" b="b" t="t" l="l"/>
              <a:pathLst>
                <a:path h="1313800" w="1313800">
                  <a:moveTo>
                    <a:pt x="0" y="0"/>
                  </a:moveTo>
                  <a:lnTo>
                    <a:pt x="1313800" y="0"/>
                  </a:lnTo>
                  <a:lnTo>
                    <a:pt x="1313800" y="1313800"/>
                  </a:lnTo>
                  <a:lnTo>
                    <a:pt x="0" y="1313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795706" y="195293"/>
              <a:ext cx="6371000" cy="8049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54"/>
                </a:lnSpc>
                <a:spcBef>
                  <a:spcPct val="0"/>
                </a:spcBef>
              </a:pPr>
              <a:r>
                <a:rPr lang="en-US" sz="3681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LA75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55121" y="7468857"/>
            <a:ext cx="6939413" cy="1335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3"/>
              </a:lnSpc>
            </a:pPr>
            <a:r>
              <a:rPr lang="en-US" sz="2531" u="sng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Anggota Kelompok:</a:t>
            </a:r>
          </a:p>
          <a:p>
            <a:pPr algn="l">
              <a:lnSpc>
                <a:spcPts val="3543"/>
              </a:lnSpc>
            </a:pPr>
            <a:r>
              <a:rPr lang="en-US" sz="253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Edbert Purwanto - 2602063043</a:t>
            </a:r>
          </a:p>
          <a:p>
            <a:pPr algn="l">
              <a:lnSpc>
                <a:spcPts val="3543"/>
              </a:lnSpc>
              <a:spcBef>
                <a:spcPct val="0"/>
              </a:spcBef>
            </a:pPr>
            <a:r>
              <a:rPr lang="en-US" sz="253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Evan Nickolaus Kurniady - 2602158323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5121" y="2979022"/>
            <a:ext cx="11517925" cy="2005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5"/>
              </a:lnSpc>
            </a:pPr>
            <a:r>
              <a:rPr lang="en-US" sz="9281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Computer Vision in Internet of Things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5121" y="4719924"/>
            <a:ext cx="10715677" cy="2565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93"/>
              </a:lnSpc>
            </a:pPr>
            <a:r>
              <a:rPr lang="en-US" sz="12852">
                <a:solidFill>
                  <a:srgbClr val="4B4ECD"/>
                </a:solidFill>
                <a:latin typeface="Handwrite"/>
                <a:ea typeface="Handwrite"/>
                <a:cs typeface="Handwrite"/>
                <a:sym typeface="Handwrite"/>
              </a:rPr>
              <a:t>Handwritten Recognition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65800">
            <a:off x="-688093" y="8003542"/>
            <a:ext cx="5463727" cy="6145296"/>
          </a:xfrm>
          <a:custGeom>
            <a:avLst/>
            <a:gdLst/>
            <a:ahLst/>
            <a:cxnLst/>
            <a:rect r="r" b="b" t="t" l="l"/>
            <a:pathLst>
              <a:path h="6145296" w="5463727">
                <a:moveTo>
                  <a:pt x="0" y="0"/>
                </a:moveTo>
                <a:lnTo>
                  <a:pt x="5463727" y="0"/>
                </a:lnTo>
                <a:lnTo>
                  <a:pt x="5463727" y="6145297"/>
                </a:lnTo>
                <a:lnTo>
                  <a:pt x="0" y="6145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51179">
            <a:off x="14535059" y="-3338777"/>
            <a:ext cx="5936953" cy="6677554"/>
          </a:xfrm>
          <a:custGeom>
            <a:avLst/>
            <a:gdLst/>
            <a:ahLst/>
            <a:cxnLst/>
            <a:rect r="r" b="b" t="t" l="l"/>
            <a:pathLst>
              <a:path h="6677554" w="5936953">
                <a:moveTo>
                  <a:pt x="0" y="0"/>
                </a:moveTo>
                <a:lnTo>
                  <a:pt x="5936952" y="0"/>
                </a:lnTo>
                <a:lnTo>
                  <a:pt x="5936952" y="6677554"/>
                </a:lnTo>
                <a:lnTo>
                  <a:pt x="0" y="6677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26786" y="1209675"/>
            <a:ext cx="16332514" cy="1202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5"/>
              </a:lnSpc>
            </a:pPr>
            <a:r>
              <a:rPr lang="en-US" sz="9075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CRNN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83259"/>
            <a:ext cx="16332514" cy="5252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6"/>
              </a:lnSpc>
            </a:pPr>
            <a:r>
              <a:rPr lang="en-US" sz="26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Model Ini merupakan model yang paling akurat sehingga kami memutuskan untuk mengembangkan lebih lanjut model ini</a:t>
            </a:r>
          </a:p>
          <a:p>
            <a:pPr algn="just">
              <a:lnSpc>
                <a:spcPts val="3476"/>
              </a:lnSpc>
            </a:pPr>
          </a:p>
          <a:p>
            <a:pPr algn="just">
              <a:lnSpc>
                <a:spcPts val="3476"/>
              </a:lnSpc>
            </a:pPr>
            <a:r>
              <a:rPr lang="en-US" sz="26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Framework : </a:t>
            </a:r>
          </a:p>
          <a:p>
            <a:pPr algn="just" marL="577410" indent="-288705" lvl="1">
              <a:lnSpc>
                <a:spcPts val="3476"/>
              </a:lnSpc>
              <a:buAutoNum type="arabicPeriod" startAt="1"/>
            </a:pPr>
            <a:r>
              <a:rPr lang="en-US" sz="26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opencv2</a:t>
            </a:r>
          </a:p>
          <a:p>
            <a:pPr algn="just" marL="577410" indent="-288705" lvl="1">
              <a:lnSpc>
                <a:spcPts val="3476"/>
              </a:lnSpc>
              <a:buAutoNum type="arabicPeriod" startAt="1"/>
            </a:pPr>
            <a:r>
              <a:rPr lang="en-US" sz="26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keras</a:t>
            </a:r>
          </a:p>
          <a:p>
            <a:pPr algn="just" marL="577410" indent="-288705" lvl="1">
              <a:lnSpc>
                <a:spcPts val="3476"/>
              </a:lnSpc>
              <a:buAutoNum type="arabicPeriod" startAt="1"/>
            </a:pPr>
            <a:r>
              <a:rPr lang="en-US" sz="26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tensorflow</a:t>
            </a:r>
          </a:p>
          <a:p>
            <a:pPr algn="just">
              <a:lnSpc>
                <a:spcPts val="3476"/>
              </a:lnSpc>
            </a:pPr>
          </a:p>
          <a:p>
            <a:pPr algn="just">
              <a:lnSpc>
                <a:spcPts val="3476"/>
              </a:lnSpc>
            </a:pPr>
            <a:r>
              <a:rPr lang="en-US" sz="26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Model AI : </a:t>
            </a:r>
          </a:p>
          <a:p>
            <a:pPr algn="just" marL="577410" indent="-288705" lvl="1">
              <a:lnSpc>
                <a:spcPts val="3476"/>
              </a:lnSpc>
              <a:buAutoNum type="arabicPeriod" startAt="1"/>
            </a:pPr>
            <a:r>
              <a:rPr lang="en-US" sz="26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CNN =&gt; Conv2D, MaxPooling2D, BatchNormalization</a:t>
            </a:r>
          </a:p>
          <a:p>
            <a:pPr algn="just" marL="577410" indent="-288705" lvl="1">
              <a:lnSpc>
                <a:spcPts val="3476"/>
              </a:lnSpc>
              <a:buAutoNum type="arabicPeriod" startAt="1"/>
            </a:pPr>
            <a:r>
              <a:rPr lang="en-US" sz="26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RNN =&gt; Bidirectional, LSTM</a:t>
            </a:r>
          </a:p>
          <a:p>
            <a:pPr algn="just">
              <a:lnSpc>
                <a:spcPts val="3476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65800">
            <a:off x="-688093" y="8003542"/>
            <a:ext cx="5463727" cy="6145296"/>
          </a:xfrm>
          <a:custGeom>
            <a:avLst/>
            <a:gdLst/>
            <a:ahLst/>
            <a:cxnLst/>
            <a:rect r="r" b="b" t="t" l="l"/>
            <a:pathLst>
              <a:path h="6145296" w="5463727">
                <a:moveTo>
                  <a:pt x="0" y="0"/>
                </a:moveTo>
                <a:lnTo>
                  <a:pt x="5463727" y="0"/>
                </a:lnTo>
                <a:lnTo>
                  <a:pt x="5463727" y="6145297"/>
                </a:lnTo>
                <a:lnTo>
                  <a:pt x="0" y="6145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51179">
            <a:off x="14535059" y="-3338777"/>
            <a:ext cx="5936953" cy="6677554"/>
          </a:xfrm>
          <a:custGeom>
            <a:avLst/>
            <a:gdLst/>
            <a:ahLst/>
            <a:cxnLst/>
            <a:rect r="r" b="b" t="t" l="l"/>
            <a:pathLst>
              <a:path h="6677554" w="5936953">
                <a:moveTo>
                  <a:pt x="0" y="0"/>
                </a:moveTo>
                <a:lnTo>
                  <a:pt x="5936952" y="0"/>
                </a:lnTo>
                <a:lnTo>
                  <a:pt x="5936952" y="6677554"/>
                </a:lnTo>
                <a:lnTo>
                  <a:pt x="0" y="6677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7197" y="1407293"/>
            <a:ext cx="7489101" cy="7169759"/>
          </a:xfrm>
          <a:custGeom>
            <a:avLst/>
            <a:gdLst/>
            <a:ahLst/>
            <a:cxnLst/>
            <a:rect r="r" b="b" t="t" l="l"/>
            <a:pathLst>
              <a:path h="7169759" w="7489101">
                <a:moveTo>
                  <a:pt x="0" y="0"/>
                </a:moveTo>
                <a:lnTo>
                  <a:pt x="7489101" y="0"/>
                </a:lnTo>
                <a:lnTo>
                  <a:pt x="7489101" y="7169759"/>
                </a:lnTo>
                <a:lnTo>
                  <a:pt x="0" y="71697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31232" y="1407293"/>
            <a:ext cx="7229172" cy="7177901"/>
          </a:xfrm>
          <a:custGeom>
            <a:avLst/>
            <a:gdLst/>
            <a:ahLst/>
            <a:cxnLst/>
            <a:rect r="r" b="b" t="t" l="l"/>
            <a:pathLst>
              <a:path h="7177901" w="7229172">
                <a:moveTo>
                  <a:pt x="0" y="0"/>
                </a:moveTo>
                <a:lnTo>
                  <a:pt x="7229172" y="0"/>
                </a:lnTo>
                <a:lnTo>
                  <a:pt x="7229172" y="7177902"/>
                </a:lnTo>
                <a:lnTo>
                  <a:pt x="0" y="71779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65800">
            <a:off x="-688093" y="8003542"/>
            <a:ext cx="5463727" cy="6145296"/>
          </a:xfrm>
          <a:custGeom>
            <a:avLst/>
            <a:gdLst/>
            <a:ahLst/>
            <a:cxnLst/>
            <a:rect r="r" b="b" t="t" l="l"/>
            <a:pathLst>
              <a:path h="6145296" w="5463727">
                <a:moveTo>
                  <a:pt x="0" y="0"/>
                </a:moveTo>
                <a:lnTo>
                  <a:pt x="5463727" y="0"/>
                </a:lnTo>
                <a:lnTo>
                  <a:pt x="5463727" y="6145297"/>
                </a:lnTo>
                <a:lnTo>
                  <a:pt x="0" y="6145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51179">
            <a:off x="12772642" y="-3892401"/>
            <a:ext cx="5936953" cy="6677554"/>
          </a:xfrm>
          <a:custGeom>
            <a:avLst/>
            <a:gdLst/>
            <a:ahLst/>
            <a:cxnLst/>
            <a:rect r="r" b="b" t="t" l="l"/>
            <a:pathLst>
              <a:path h="6677554" w="5936953">
                <a:moveTo>
                  <a:pt x="0" y="0"/>
                </a:moveTo>
                <a:lnTo>
                  <a:pt x="5936953" y="0"/>
                </a:lnTo>
                <a:lnTo>
                  <a:pt x="5936953" y="6677554"/>
                </a:lnTo>
                <a:lnTo>
                  <a:pt x="0" y="6677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7743" y="2705869"/>
            <a:ext cx="16332514" cy="5470545"/>
            <a:chOff x="0" y="0"/>
            <a:chExt cx="21776685" cy="729405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80975"/>
              <a:ext cx="21776685" cy="1663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75"/>
                </a:lnSpc>
              </a:pPr>
              <a:r>
                <a:rPr lang="en-US" sz="9075">
                  <a:solidFill>
                    <a:srgbClr val="000000"/>
                  </a:solidFill>
                  <a:latin typeface="Bright Retro"/>
                  <a:ea typeface="Bright Retro"/>
                  <a:cs typeface="Bright Retro"/>
                  <a:sym typeface="Bright Retro"/>
                </a:rPr>
                <a:t>EasyOCR, trOCR, Tesseract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09401"/>
              <a:ext cx="21776685" cy="364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56"/>
                </a:lnSpc>
              </a:pPr>
              <a:r>
                <a:rPr lang="en-US" sz="3111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ketiga model pretrain ini merupakan pretrain yang dikususkan untuk membaca teks.</a:t>
              </a:r>
            </a:p>
            <a:p>
              <a:pPr algn="l">
                <a:lnSpc>
                  <a:spcPts val="4356"/>
                </a:lnSpc>
              </a:pPr>
            </a:p>
            <a:p>
              <a:pPr algn="l">
                <a:lnSpc>
                  <a:spcPts val="4356"/>
                </a:lnSpc>
              </a:pPr>
              <a:r>
                <a:rPr lang="en-US" sz="3111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sehingga kita tidak diberikan akses untuk melatih ulang dan tidak perlu dilatih ulang </a:t>
              </a:r>
            </a:p>
            <a:p>
              <a:pPr algn="l">
                <a:lnSpc>
                  <a:spcPts val="4356"/>
                </a:lnSpc>
              </a:pPr>
              <a:r>
                <a:rPr lang="en-US" sz="3111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oleh karena itu, kita hanya perlu untuk implement dan membandingkannya dengan model yang lain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726571"/>
              <a:ext cx="21776685" cy="567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76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28303" y="318668"/>
            <a:ext cx="8431394" cy="9649664"/>
          </a:xfrm>
          <a:custGeom>
            <a:avLst/>
            <a:gdLst/>
            <a:ahLst/>
            <a:cxnLst/>
            <a:rect r="r" b="b" t="t" l="l"/>
            <a:pathLst>
              <a:path h="9649664" w="8431394">
                <a:moveTo>
                  <a:pt x="0" y="0"/>
                </a:moveTo>
                <a:lnTo>
                  <a:pt x="8431394" y="0"/>
                </a:lnTo>
                <a:lnTo>
                  <a:pt x="8431394" y="9649664"/>
                </a:lnTo>
                <a:lnTo>
                  <a:pt x="0" y="9649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0108" y="3919634"/>
            <a:ext cx="4261337" cy="258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2"/>
              </a:lnSpc>
            </a:pPr>
            <a:r>
              <a:rPr lang="en-US" sz="6742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Research Stages Diagram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74022" y="3919634"/>
            <a:ext cx="4261337" cy="258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42"/>
              </a:lnSpc>
            </a:pPr>
            <a:r>
              <a:rPr lang="en-US" sz="6742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Research Stages Diagram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89801" y="2594258"/>
            <a:ext cx="6619888" cy="4260093"/>
          </a:xfrm>
          <a:custGeom>
            <a:avLst/>
            <a:gdLst/>
            <a:ahLst/>
            <a:cxnLst/>
            <a:rect r="r" b="b" t="t" l="l"/>
            <a:pathLst>
              <a:path h="4260093" w="6619888">
                <a:moveTo>
                  <a:pt x="0" y="0"/>
                </a:moveTo>
                <a:lnTo>
                  <a:pt x="6619888" y="0"/>
                </a:lnTo>
                <a:lnTo>
                  <a:pt x="6619888" y="4260093"/>
                </a:lnTo>
                <a:lnTo>
                  <a:pt x="0" y="4260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3" t="0" r="-13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2129" y="2594258"/>
            <a:ext cx="6609363" cy="4298837"/>
          </a:xfrm>
          <a:custGeom>
            <a:avLst/>
            <a:gdLst/>
            <a:ahLst/>
            <a:cxnLst/>
            <a:rect r="r" b="b" t="t" l="l"/>
            <a:pathLst>
              <a:path h="4298837" w="6609363">
                <a:moveTo>
                  <a:pt x="0" y="0"/>
                </a:moveTo>
                <a:lnTo>
                  <a:pt x="6609363" y="0"/>
                </a:lnTo>
                <a:lnTo>
                  <a:pt x="6609363" y="4298837"/>
                </a:lnTo>
                <a:lnTo>
                  <a:pt x="0" y="4298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04" t="0" r="-110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8031" y="81099"/>
            <a:ext cx="7225562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Accuracy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0430" y="1774049"/>
            <a:ext cx="2986381" cy="38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3907" y="1209083"/>
            <a:ext cx="6113811" cy="3934417"/>
          </a:xfrm>
          <a:custGeom>
            <a:avLst/>
            <a:gdLst/>
            <a:ahLst/>
            <a:cxnLst/>
            <a:rect r="r" b="b" t="t" l="l"/>
            <a:pathLst>
              <a:path h="3934417" w="6113811">
                <a:moveTo>
                  <a:pt x="0" y="0"/>
                </a:moveTo>
                <a:lnTo>
                  <a:pt x="6113811" y="0"/>
                </a:lnTo>
                <a:lnTo>
                  <a:pt x="6113811" y="3934417"/>
                </a:lnTo>
                <a:lnTo>
                  <a:pt x="0" y="3934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3" t="0" r="-13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09622" y="1209083"/>
            <a:ext cx="6223468" cy="3934417"/>
          </a:xfrm>
          <a:custGeom>
            <a:avLst/>
            <a:gdLst/>
            <a:ahLst/>
            <a:cxnLst/>
            <a:rect r="r" b="b" t="t" l="l"/>
            <a:pathLst>
              <a:path h="3934417" w="6223468">
                <a:moveTo>
                  <a:pt x="0" y="0"/>
                </a:moveTo>
                <a:lnTo>
                  <a:pt x="6223467" y="0"/>
                </a:lnTo>
                <a:lnTo>
                  <a:pt x="6223467" y="3934417"/>
                </a:lnTo>
                <a:lnTo>
                  <a:pt x="0" y="3934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61" r="0" b="-76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69710" y="5651897"/>
            <a:ext cx="6113811" cy="4155788"/>
          </a:xfrm>
          <a:custGeom>
            <a:avLst/>
            <a:gdLst/>
            <a:ahLst/>
            <a:cxnLst/>
            <a:rect r="r" b="b" t="t" l="l"/>
            <a:pathLst>
              <a:path h="4155788" w="6113811">
                <a:moveTo>
                  <a:pt x="0" y="0"/>
                </a:moveTo>
                <a:lnTo>
                  <a:pt x="6113811" y="0"/>
                </a:lnTo>
                <a:lnTo>
                  <a:pt x="6113811" y="4155788"/>
                </a:lnTo>
                <a:lnTo>
                  <a:pt x="0" y="4155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54" t="0" r="-295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11828" y="1209083"/>
            <a:ext cx="6111716" cy="3934417"/>
          </a:xfrm>
          <a:custGeom>
            <a:avLst/>
            <a:gdLst/>
            <a:ahLst/>
            <a:cxnLst/>
            <a:rect r="r" b="b" t="t" l="l"/>
            <a:pathLst>
              <a:path h="3934417" w="6111716">
                <a:moveTo>
                  <a:pt x="0" y="0"/>
                </a:moveTo>
                <a:lnTo>
                  <a:pt x="6111716" y="0"/>
                </a:lnTo>
                <a:lnTo>
                  <a:pt x="6111716" y="3934417"/>
                </a:lnTo>
                <a:lnTo>
                  <a:pt x="0" y="3934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8031" y="81099"/>
            <a:ext cx="7225562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Accuracy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70430" y="1774049"/>
            <a:ext cx="2986381" cy="38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23044" y="2163274"/>
            <a:ext cx="6592160" cy="5693462"/>
          </a:xfrm>
          <a:custGeom>
            <a:avLst/>
            <a:gdLst/>
            <a:ahLst/>
            <a:cxnLst/>
            <a:rect r="r" b="b" t="t" l="l"/>
            <a:pathLst>
              <a:path h="5693462" w="6592160">
                <a:moveTo>
                  <a:pt x="0" y="0"/>
                </a:moveTo>
                <a:lnTo>
                  <a:pt x="6592160" y="0"/>
                </a:lnTo>
                <a:lnTo>
                  <a:pt x="6592160" y="5693462"/>
                </a:lnTo>
                <a:lnTo>
                  <a:pt x="0" y="5693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97" r="0" b="-199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9378" y="2163274"/>
            <a:ext cx="6291062" cy="5693462"/>
          </a:xfrm>
          <a:custGeom>
            <a:avLst/>
            <a:gdLst/>
            <a:ahLst/>
            <a:cxnLst/>
            <a:rect r="r" b="b" t="t" l="l"/>
            <a:pathLst>
              <a:path h="5693462" w="6291062">
                <a:moveTo>
                  <a:pt x="0" y="0"/>
                </a:moveTo>
                <a:lnTo>
                  <a:pt x="6291063" y="0"/>
                </a:lnTo>
                <a:lnTo>
                  <a:pt x="6291063" y="5693462"/>
                </a:lnTo>
                <a:lnTo>
                  <a:pt x="0" y="5693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" r="0" b="-2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8031" y="81099"/>
            <a:ext cx="7225562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Confusion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0430" y="1774049"/>
            <a:ext cx="2986381" cy="38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5498" y="2473329"/>
            <a:ext cx="5471992" cy="4922653"/>
          </a:xfrm>
          <a:custGeom>
            <a:avLst/>
            <a:gdLst/>
            <a:ahLst/>
            <a:cxnLst/>
            <a:rect r="r" b="b" t="t" l="l"/>
            <a:pathLst>
              <a:path h="4922653" w="5471992">
                <a:moveTo>
                  <a:pt x="0" y="0"/>
                </a:moveTo>
                <a:lnTo>
                  <a:pt x="5471992" y="0"/>
                </a:lnTo>
                <a:lnTo>
                  <a:pt x="5471992" y="4922652"/>
                </a:lnTo>
                <a:lnTo>
                  <a:pt x="0" y="4922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" t="0" r="-7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04594" y="2473329"/>
            <a:ext cx="5471992" cy="4922653"/>
          </a:xfrm>
          <a:custGeom>
            <a:avLst/>
            <a:gdLst/>
            <a:ahLst/>
            <a:cxnLst/>
            <a:rect r="r" b="b" t="t" l="l"/>
            <a:pathLst>
              <a:path h="4922653" w="5471992">
                <a:moveTo>
                  <a:pt x="0" y="0"/>
                </a:moveTo>
                <a:lnTo>
                  <a:pt x="5471992" y="0"/>
                </a:lnTo>
                <a:lnTo>
                  <a:pt x="5471992" y="4922652"/>
                </a:lnTo>
                <a:lnTo>
                  <a:pt x="0" y="4922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9" t="0" r="-7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03977" y="2473329"/>
            <a:ext cx="5471992" cy="4922653"/>
          </a:xfrm>
          <a:custGeom>
            <a:avLst/>
            <a:gdLst/>
            <a:ahLst/>
            <a:cxnLst/>
            <a:rect r="r" b="b" t="t" l="l"/>
            <a:pathLst>
              <a:path h="4922653" w="5471992">
                <a:moveTo>
                  <a:pt x="0" y="0"/>
                </a:moveTo>
                <a:lnTo>
                  <a:pt x="5471992" y="0"/>
                </a:lnTo>
                <a:lnTo>
                  <a:pt x="5471992" y="4922652"/>
                </a:lnTo>
                <a:lnTo>
                  <a:pt x="0" y="492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" t="0" r="-7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70430" y="1774049"/>
            <a:ext cx="2986381" cy="38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604046">
            <a:off x="15750452" y="387562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8031" y="81099"/>
            <a:ext cx="7225562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Confusion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89801" y="2594258"/>
            <a:ext cx="6619888" cy="4260093"/>
          </a:xfrm>
          <a:custGeom>
            <a:avLst/>
            <a:gdLst/>
            <a:ahLst/>
            <a:cxnLst/>
            <a:rect r="r" b="b" t="t" l="l"/>
            <a:pathLst>
              <a:path h="4260093" w="6619888">
                <a:moveTo>
                  <a:pt x="0" y="0"/>
                </a:moveTo>
                <a:lnTo>
                  <a:pt x="6619888" y="0"/>
                </a:lnTo>
                <a:lnTo>
                  <a:pt x="6619888" y="4260093"/>
                </a:lnTo>
                <a:lnTo>
                  <a:pt x="0" y="4260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9" r="0" b="-14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2129" y="2594258"/>
            <a:ext cx="6609363" cy="4298837"/>
          </a:xfrm>
          <a:custGeom>
            <a:avLst/>
            <a:gdLst/>
            <a:ahLst/>
            <a:cxnLst/>
            <a:rect r="r" b="b" t="t" l="l"/>
            <a:pathLst>
              <a:path h="4298837" w="6609363">
                <a:moveTo>
                  <a:pt x="0" y="0"/>
                </a:moveTo>
                <a:lnTo>
                  <a:pt x="6609363" y="0"/>
                </a:lnTo>
                <a:lnTo>
                  <a:pt x="6609363" y="4298837"/>
                </a:lnTo>
                <a:lnTo>
                  <a:pt x="0" y="4298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94" t="0" r="-169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8031" y="81099"/>
            <a:ext cx="7225562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F 1 Score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0430" y="1774049"/>
            <a:ext cx="2986381" cy="38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3907" y="1209083"/>
            <a:ext cx="6113811" cy="3934417"/>
          </a:xfrm>
          <a:custGeom>
            <a:avLst/>
            <a:gdLst/>
            <a:ahLst/>
            <a:cxnLst/>
            <a:rect r="r" b="b" t="t" l="l"/>
            <a:pathLst>
              <a:path h="3934417" w="6113811">
                <a:moveTo>
                  <a:pt x="0" y="0"/>
                </a:moveTo>
                <a:lnTo>
                  <a:pt x="6113811" y="0"/>
                </a:lnTo>
                <a:lnTo>
                  <a:pt x="6113811" y="3934417"/>
                </a:lnTo>
                <a:lnTo>
                  <a:pt x="0" y="3934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9" r="0" b="-14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09622" y="1209083"/>
            <a:ext cx="6223468" cy="3934417"/>
          </a:xfrm>
          <a:custGeom>
            <a:avLst/>
            <a:gdLst/>
            <a:ahLst/>
            <a:cxnLst/>
            <a:rect r="r" b="b" t="t" l="l"/>
            <a:pathLst>
              <a:path h="3934417" w="6223468">
                <a:moveTo>
                  <a:pt x="0" y="0"/>
                </a:moveTo>
                <a:lnTo>
                  <a:pt x="6223467" y="0"/>
                </a:lnTo>
                <a:lnTo>
                  <a:pt x="6223467" y="3934417"/>
                </a:lnTo>
                <a:lnTo>
                  <a:pt x="0" y="3934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49" r="0" b="-104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69710" y="5651897"/>
            <a:ext cx="6113811" cy="4155788"/>
          </a:xfrm>
          <a:custGeom>
            <a:avLst/>
            <a:gdLst/>
            <a:ahLst/>
            <a:cxnLst/>
            <a:rect r="r" b="b" t="t" l="l"/>
            <a:pathLst>
              <a:path h="4155788" w="6113811">
                <a:moveTo>
                  <a:pt x="0" y="0"/>
                </a:moveTo>
                <a:lnTo>
                  <a:pt x="6113811" y="0"/>
                </a:lnTo>
                <a:lnTo>
                  <a:pt x="6113811" y="4155788"/>
                </a:lnTo>
                <a:lnTo>
                  <a:pt x="0" y="4155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55" t="0" r="-325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031" y="81099"/>
            <a:ext cx="7225562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F 1 Score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0430" y="1774049"/>
            <a:ext cx="2986381" cy="38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8700">
            <a:off x="16358124" y="3934383"/>
            <a:ext cx="6995082" cy="9594253"/>
          </a:xfrm>
          <a:custGeom>
            <a:avLst/>
            <a:gdLst/>
            <a:ahLst/>
            <a:cxnLst/>
            <a:rect r="r" b="b" t="t" l="l"/>
            <a:pathLst>
              <a:path h="9594253" w="6995082">
                <a:moveTo>
                  <a:pt x="0" y="0"/>
                </a:moveTo>
                <a:lnTo>
                  <a:pt x="6995083" y="0"/>
                </a:lnTo>
                <a:lnTo>
                  <a:pt x="6995083" y="9594252"/>
                </a:lnTo>
                <a:lnTo>
                  <a:pt x="0" y="9594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8700">
            <a:off x="-2233137" y="-4335812"/>
            <a:ext cx="5618954" cy="7706795"/>
          </a:xfrm>
          <a:custGeom>
            <a:avLst/>
            <a:gdLst/>
            <a:ahLst/>
            <a:cxnLst/>
            <a:rect r="r" b="b" t="t" l="l"/>
            <a:pathLst>
              <a:path h="7706795" w="5618954">
                <a:moveTo>
                  <a:pt x="0" y="0"/>
                </a:moveTo>
                <a:lnTo>
                  <a:pt x="5618954" y="0"/>
                </a:lnTo>
                <a:lnTo>
                  <a:pt x="5618954" y="7706795"/>
                </a:lnTo>
                <a:lnTo>
                  <a:pt x="0" y="7706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19199" y="1564898"/>
            <a:ext cx="7449602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94324" y="3440150"/>
            <a:ext cx="14499352" cy="511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4"/>
              </a:lnSpc>
            </a:pPr>
            <a:r>
              <a:rPr lang="en-US" sz="2400">
                <a:solidFill>
                  <a:srgbClr val="FFF6EC"/>
                </a:solidFill>
                <a:latin typeface="Inter"/>
                <a:ea typeface="Inter"/>
                <a:cs typeface="Inter"/>
                <a:sym typeface="Inter"/>
              </a:rPr>
              <a:t>Kami mengembangkan teknologi yang memanfaatkan teknik </a:t>
            </a:r>
            <a:r>
              <a:rPr lang="en-US" sz="2400" b="true">
                <a:solidFill>
                  <a:srgbClr val="FFF6EC"/>
                </a:solidFill>
                <a:latin typeface="Inter Bold"/>
                <a:ea typeface="Inter Bold"/>
                <a:cs typeface="Inter Bold"/>
                <a:sym typeface="Inter Bold"/>
              </a:rPr>
              <a:t>Optical Character Recognition (OCR)</a:t>
            </a:r>
            <a:r>
              <a:rPr lang="en-US" sz="2400">
                <a:solidFill>
                  <a:srgbClr val="FFF6EC"/>
                </a:solidFill>
                <a:latin typeface="Inter"/>
                <a:ea typeface="Inter"/>
                <a:cs typeface="Inter"/>
                <a:sym typeface="Inter"/>
              </a:rPr>
              <a:t> dan metode deep learning untuk mengenali serta menginterpretasi tulisan tangan manusia. </a:t>
            </a:r>
          </a:p>
          <a:p>
            <a:pPr algn="l">
              <a:lnSpc>
                <a:spcPts val="4104"/>
              </a:lnSpc>
            </a:pPr>
          </a:p>
          <a:p>
            <a:pPr algn="l">
              <a:lnSpc>
                <a:spcPts val="4104"/>
              </a:lnSpc>
            </a:pPr>
            <a:r>
              <a:rPr lang="en-US" sz="2400" b="true">
                <a:solidFill>
                  <a:srgbClr val="FFF6EC"/>
                </a:solidFill>
                <a:latin typeface="Inter Bold"/>
                <a:ea typeface="Inter Bold"/>
                <a:cs typeface="Inter Bold"/>
                <a:sym typeface="Inter Bold"/>
              </a:rPr>
              <a:t>OCR</a:t>
            </a:r>
            <a:r>
              <a:rPr lang="en-US" sz="2400">
                <a:solidFill>
                  <a:srgbClr val="FFF6EC"/>
                </a:solidFill>
                <a:latin typeface="Inter"/>
                <a:ea typeface="Inter"/>
                <a:cs typeface="Inter"/>
                <a:sym typeface="Inter"/>
              </a:rPr>
              <a:t> telah lama digunakan untuk mengonversi gambar teks menjadi format teks digital, tetapi baru-baru ini, perkembangan dalam </a:t>
            </a:r>
            <a:r>
              <a:rPr lang="en-US" sz="2400" b="true">
                <a:solidFill>
                  <a:srgbClr val="FFF6EC"/>
                </a:solidFill>
                <a:latin typeface="Inter Bold"/>
                <a:ea typeface="Inter Bold"/>
                <a:cs typeface="Inter Bold"/>
                <a:sym typeface="Inter Bold"/>
              </a:rPr>
              <a:t>Convolutional Neural Networks (CNN) </a:t>
            </a:r>
            <a:r>
              <a:rPr lang="en-US" sz="2400">
                <a:solidFill>
                  <a:srgbClr val="FFF6EC"/>
                </a:solidFill>
                <a:latin typeface="Inter"/>
                <a:ea typeface="Inter"/>
                <a:cs typeface="Inter"/>
                <a:sym typeface="Inter"/>
              </a:rPr>
              <a:t>telah meningkatkan kemampuan sistem dalam mengenali tulisan tangan yang komplex dan beragam. </a:t>
            </a:r>
          </a:p>
          <a:p>
            <a:pPr algn="l">
              <a:lnSpc>
                <a:spcPts val="4104"/>
              </a:lnSpc>
            </a:pPr>
          </a:p>
          <a:p>
            <a:pPr algn="l">
              <a:lnSpc>
                <a:spcPts val="4104"/>
              </a:lnSpc>
            </a:pPr>
            <a:r>
              <a:rPr lang="en-US" sz="2400">
                <a:solidFill>
                  <a:srgbClr val="FFF6EC"/>
                </a:solidFill>
                <a:latin typeface="Inter"/>
                <a:ea typeface="Inter"/>
                <a:cs typeface="Inter"/>
                <a:sym typeface="Inter"/>
              </a:rPr>
              <a:t>Teknologi ini penting dalam pengaplikasian jaman sekarang, di mana sudah banyak hal yang didigitalisasi seperti pengisian formulir otomatis, digitalisasi dokumen, serta untuk meningkatkan aksesibilitas bagi orang dengan disabilitas.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89801" y="2594258"/>
            <a:ext cx="6619888" cy="4260093"/>
          </a:xfrm>
          <a:custGeom>
            <a:avLst/>
            <a:gdLst/>
            <a:ahLst/>
            <a:cxnLst/>
            <a:rect r="r" b="b" t="t" l="l"/>
            <a:pathLst>
              <a:path h="4260093" w="6619888">
                <a:moveTo>
                  <a:pt x="0" y="0"/>
                </a:moveTo>
                <a:lnTo>
                  <a:pt x="6619888" y="0"/>
                </a:lnTo>
                <a:lnTo>
                  <a:pt x="6619888" y="4260093"/>
                </a:lnTo>
                <a:lnTo>
                  <a:pt x="0" y="4260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3" t="0" r="-13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2129" y="2594258"/>
            <a:ext cx="6609363" cy="4298837"/>
          </a:xfrm>
          <a:custGeom>
            <a:avLst/>
            <a:gdLst/>
            <a:ahLst/>
            <a:cxnLst/>
            <a:rect r="r" b="b" t="t" l="l"/>
            <a:pathLst>
              <a:path h="4298837" w="6609363">
                <a:moveTo>
                  <a:pt x="0" y="0"/>
                </a:moveTo>
                <a:lnTo>
                  <a:pt x="6609363" y="0"/>
                </a:lnTo>
                <a:lnTo>
                  <a:pt x="6609363" y="4298837"/>
                </a:lnTo>
                <a:lnTo>
                  <a:pt x="0" y="4298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04" t="0" r="-110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8031" y="81099"/>
            <a:ext cx="10000507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Avg len 10 Char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0430" y="1774049"/>
            <a:ext cx="2986381" cy="38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3907" y="1209083"/>
            <a:ext cx="6113811" cy="3934417"/>
          </a:xfrm>
          <a:custGeom>
            <a:avLst/>
            <a:gdLst/>
            <a:ahLst/>
            <a:cxnLst/>
            <a:rect r="r" b="b" t="t" l="l"/>
            <a:pathLst>
              <a:path h="3934417" w="6113811">
                <a:moveTo>
                  <a:pt x="0" y="0"/>
                </a:moveTo>
                <a:lnTo>
                  <a:pt x="6113811" y="0"/>
                </a:lnTo>
                <a:lnTo>
                  <a:pt x="6113811" y="3934417"/>
                </a:lnTo>
                <a:lnTo>
                  <a:pt x="0" y="3934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3" t="0" r="-13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09622" y="1209083"/>
            <a:ext cx="6223468" cy="3934417"/>
          </a:xfrm>
          <a:custGeom>
            <a:avLst/>
            <a:gdLst/>
            <a:ahLst/>
            <a:cxnLst/>
            <a:rect r="r" b="b" t="t" l="l"/>
            <a:pathLst>
              <a:path h="3934417" w="6223468">
                <a:moveTo>
                  <a:pt x="0" y="0"/>
                </a:moveTo>
                <a:lnTo>
                  <a:pt x="6223467" y="0"/>
                </a:lnTo>
                <a:lnTo>
                  <a:pt x="6223467" y="3934417"/>
                </a:lnTo>
                <a:lnTo>
                  <a:pt x="0" y="3934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61" r="0" b="-76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69710" y="5651897"/>
            <a:ext cx="6113811" cy="4155788"/>
          </a:xfrm>
          <a:custGeom>
            <a:avLst/>
            <a:gdLst/>
            <a:ahLst/>
            <a:cxnLst/>
            <a:rect r="r" b="b" t="t" l="l"/>
            <a:pathLst>
              <a:path h="4155788" w="6113811">
                <a:moveTo>
                  <a:pt x="0" y="0"/>
                </a:moveTo>
                <a:lnTo>
                  <a:pt x="6113811" y="0"/>
                </a:lnTo>
                <a:lnTo>
                  <a:pt x="6113811" y="4155788"/>
                </a:lnTo>
                <a:lnTo>
                  <a:pt x="0" y="4155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54" t="0" r="-295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031" y="81099"/>
            <a:ext cx="9485160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Avg len 10 Char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0430" y="1774049"/>
            <a:ext cx="2986381" cy="38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89801" y="2594258"/>
            <a:ext cx="6619888" cy="4260093"/>
          </a:xfrm>
          <a:custGeom>
            <a:avLst/>
            <a:gdLst/>
            <a:ahLst/>
            <a:cxnLst/>
            <a:rect r="r" b="b" t="t" l="l"/>
            <a:pathLst>
              <a:path h="4260093" w="6619888">
                <a:moveTo>
                  <a:pt x="0" y="0"/>
                </a:moveTo>
                <a:lnTo>
                  <a:pt x="6619888" y="0"/>
                </a:lnTo>
                <a:lnTo>
                  <a:pt x="6619888" y="4260093"/>
                </a:lnTo>
                <a:lnTo>
                  <a:pt x="0" y="4260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53" t="0" r="-85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2129" y="2594258"/>
            <a:ext cx="6609363" cy="4298837"/>
          </a:xfrm>
          <a:custGeom>
            <a:avLst/>
            <a:gdLst/>
            <a:ahLst/>
            <a:cxnLst/>
            <a:rect r="r" b="b" t="t" l="l"/>
            <a:pathLst>
              <a:path h="4298837" w="6609363">
                <a:moveTo>
                  <a:pt x="0" y="0"/>
                </a:moveTo>
                <a:lnTo>
                  <a:pt x="6609363" y="0"/>
                </a:lnTo>
                <a:lnTo>
                  <a:pt x="6609363" y="4298837"/>
                </a:lnTo>
                <a:lnTo>
                  <a:pt x="0" y="4298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69" t="0" r="-66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8031" y="81099"/>
            <a:ext cx="10000507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Avg len 15 Char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0430" y="1774049"/>
            <a:ext cx="2986381" cy="38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3907" y="1209083"/>
            <a:ext cx="6113811" cy="3934417"/>
          </a:xfrm>
          <a:custGeom>
            <a:avLst/>
            <a:gdLst/>
            <a:ahLst/>
            <a:cxnLst/>
            <a:rect r="r" b="b" t="t" l="l"/>
            <a:pathLst>
              <a:path h="3934417" w="6113811">
                <a:moveTo>
                  <a:pt x="0" y="0"/>
                </a:moveTo>
                <a:lnTo>
                  <a:pt x="6113811" y="0"/>
                </a:lnTo>
                <a:lnTo>
                  <a:pt x="6113811" y="3934417"/>
                </a:lnTo>
                <a:lnTo>
                  <a:pt x="0" y="3934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3" t="0" r="-13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09622" y="1209083"/>
            <a:ext cx="6223468" cy="3934417"/>
          </a:xfrm>
          <a:custGeom>
            <a:avLst/>
            <a:gdLst/>
            <a:ahLst/>
            <a:cxnLst/>
            <a:rect r="r" b="b" t="t" l="l"/>
            <a:pathLst>
              <a:path h="3934417" w="6223468">
                <a:moveTo>
                  <a:pt x="0" y="0"/>
                </a:moveTo>
                <a:lnTo>
                  <a:pt x="6223467" y="0"/>
                </a:lnTo>
                <a:lnTo>
                  <a:pt x="6223467" y="3934417"/>
                </a:lnTo>
                <a:lnTo>
                  <a:pt x="0" y="3934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61" r="0" b="-76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69710" y="5651897"/>
            <a:ext cx="6113811" cy="4155788"/>
          </a:xfrm>
          <a:custGeom>
            <a:avLst/>
            <a:gdLst/>
            <a:ahLst/>
            <a:cxnLst/>
            <a:rect r="r" b="b" t="t" l="l"/>
            <a:pathLst>
              <a:path h="4155788" w="6113811">
                <a:moveTo>
                  <a:pt x="0" y="0"/>
                </a:moveTo>
                <a:lnTo>
                  <a:pt x="6113811" y="0"/>
                </a:lnTo>
                <a:lnTo>
                  <a:pt x="6113811" y="4155788"/>
                </a:lnTo>
                <a:lnTo>
                  <a:pt x="0" y="4155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14" t="0" r="-371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031" y="81099"/>
            <a:ext cx="9485160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Avg len 15 Char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0430" y="1774049"/>
            <a:ext cx="2986381" cy="38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89801" y="2594258"/>
            <a:ext cx="6619888" cy="4260093"/>
          </a:xfrm>
          <a:custGeom>
            <a:avLst/>
            <a:gdLst/>
            <a:ahLst/>
            <a:cxnLst/>
            <a:rect r="r" b="b" t="t" l="l"/>
            <a:pathLst>
              <a:path h="4260093" w="6619888">
                <a:moveTo>
                  <a:pt x="0" y="0"/>
                </a:moveTo>
                <a:lnTo>
                  <a:pt x="6619888" y="0"/>
                </a:lnTo>
                <a:lnTo>
                  <a:pt x="6619888" y="4260093"/>
                </a:lnTo>
                <a:lnTo>
                  <a:pt x="0" y="4260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3" t="0" r="-13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2129" y="2594258"/>
            <a:ext cx="6609363" cy="4298837"/>
          </a:xfrm>
          <a:custGeom>
            <a:avLst/>
            <a:gdLst/>
            <a:ahLst/>
            <a:cxnLst/>
            <a:rect r="r" b="b" t="t" l="l"/>
            <a:pathLst>
              <a:path h="4298837" w="6609363">
                <a:moveTo>
                  <a:pt x="0" y="0"/>
                </a:moveTo>
                <a:lnTo>
                  <a:pt x="6609363" y="0"/>
                </a:lnTo>
                <a:lnTo>
                  <a:pt x="6609363" y="4298837"/>
                </a:lnTo>
                <a:lnTo>
                  <a:pt x="0" y="4298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04" t="0" r="-1104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8031" y="81099"/>
            <a:ext cx="10000507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Avg len 20 Char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0430" y="1774049"/>
            <a:ext cx="2986381" cy="38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3907" y="1209083"/>
            <a:ext cx="6113811" cy="3934417"/>
          </a:xfrm>
          <a:custGeom>
            <a:avLst/>
            <a:gdLst/>
            <a:ahLst/>
            <a:cxnLst/>
            <a:rect r="r" b="b" t="t" l="l"/>
            <a:pathLst>
              <a:path h="3934417" w="6113811">
                <a:moveTo>
                  <a:pt x="0" y="0"/>
                </a:moveTo>
                <a:lnTo>
                  <a:pt x="6113811" y="0"/>
                </a:lnTo>
                <a:lnTo>
                  <a:pt x="6113811" y="3934417"/>
                </a:lnTo>
                <a:lnTo>
                  <a:pt x="0" y="3934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3" t="0" r="-13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09622" y="1209083"/>
            <a:ext cx="6223468" cy="3934417"/>
          </a:xfrm>
          <a:custGeom>
            <a:avLst/>
            <a:gdLst/>
            <a:ahLst/>
            <a:cxnLst/>
            <a:rect r="r" b="b" t="t" l="l"/>
            <a:pathLst>
              <a:path h="3934417" w="6223468">
                <a:moveTo>
                  <a:pt x="0" y="0"/>
                </a:moveTo>
                <a:lnTo>
                  <a:pt x="6223467" y="0"/>
                </a:lnTo>
                <a:lnTo>
                  <a:pt x="6223467" y="3934417"/>
                </a:lnTo>
                <a:lnTo>
                  <a:pt x="0" y="3934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61" r="0" b="-76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69710" y="5651897"/>
            <a:ext cx="6113811" cy="4155788"/>
          </a:xfrm>
          <a:custGeom>
            <a:avLst/>
            <a:gdLst/>
            <a:ahLst/>
            <a:cxnLst/>
            <a:rect r="r" b="b" t="t" l="l"/>
            <a:pathLst>
              <a:path h="4155788" w="6113811">
                <a:moveTo>
                  <a:pt x="0" y="0"/>
                </a:moveTo>
                <a:lnTo>
                  <a:pt x="6113811" y="0"/>
                </a:lnTo>
                <a:lnTo>
                  <a:pt x="6113811" y="4155788"/>
                </a:lnTo>
                <a:lnTo>
                  <a:pt x="0" y="4155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54" t="0" r="-295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031" y="81099"/>
            <a:ext cx="9485160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Avg len 20 Char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0430" y="1774049"/>
            <a:ext cx="2986381" cy="38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89801" y="2594258"/>
            <a:ext cx="6619888" cy="4260093"/>
          </a:xfrm>
          <a:custGeom>
            <a:avLst/>
            <a:gdLst/>
            <a:ahLst/>
            <a:cxnLst/>
            <a:rect r="r" b="b" t="t" l="l"/>
            <a:pathLst>
              <a:path h="4260093" w="6619888">
                <a:moveTo>
                  <a:pt x="0" y="0"/>
                </a:moveTo>
                <a:lnTo>
                  <a:pt x="6619888" y="0"/>
                </a:lnTo>
                <a:lnTo>
                  <a:pt x="6619888" y="4260093"/>
                </a:lnTo>
                <a:lnTo>
                  <a:pt x="0" y="4260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3" t="0" r="-13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2129" y="2594258"/>
            <a:ext cx="6609363" cy="4298837"/>
          </a:xfrm>
          <a:custGeom>
            <a:avLst/>
            <a:gdLst/>
            <a:ahLst/>
            <a:cxnLst/>
            <a:rect r="r" b="b" t="t" l="l"/>
            <a:pathLst>
              <a:path h="4298837" w="6609363">
                <a:moveTo>
                  <a:pt x="0" y="0"/>
                </a:moveTo>
                <a:lnTo>
                  <a:pt x="6609363" y="0"/>
                </a:lnTo>
                <a:lnTo>
                  <a:pt x="6609363" y="4298837"/>
                </a:lnTo>
                <a:lnTo>
                  <a:pt x="0" y="4298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99" t="0" r="-229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8031" y="81099"/>
            <a:ext cx="10000507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Avg len 25 Char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0430" y="1774049"/>
            <a:ext cx="2986381" cy="38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3907" y="1209083"/>
            <a:ext cx="6113811" cy="3934417"/>
          </a:xfrm>
          <a:custGeom>
            <a:avLst/>
            <a:gdLst/>
            <a:ahLst/>
            <a:cxnLst/>
            <a:rect r="r" b="b" t="t" l="l"/>
            <a:pathLst>
              <a:path h="3934417" w="6113811">
                <a:moveTo>
                  <a:pt x="0" y="0"/>
                </a:moveTo>
                <a:lnTo>
                  <a:pt x="6113811" y="0"/>
                </a:lnTo>
                <a:lnTo>
                  <a:pt x="6113811" y="3934417"/>
                </a:lnTo>
                <a:lnTo>
                  <a:pt x="0" y="3934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2" r="0" b="-43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09622" y="1209083"/>
            <a:ext cx="6223468" cy="3934417"/>
          </a:xfrm>
          <a:custGeom>
            <a:avLst/>
            <a:gdLst/>
            <a:ahLst/>
            <a:cxnLst/>
            <a:rect r="r" b="b" t="t" l="l"/>
            <a:pathLst>
              <a:path h="3934417" w="6223468">
                <a:moveTo>
                  <a:pt x="0" y="0"/>
                </a:moveTo>
                <a:lnTo>
                  <a:pt x="6223467" y="0"/>
                </a:lnTo>
                <a:lnTo>
                  <a:pt x="6223467" y="3934417"/>
                </a:lnTo>
                <a:lnTo>
                  <a:pt x="0" y="3934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61" r="0" b="-76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69710" y="5651897"/>
            <a:ext cx="6113811" cy="4155788"/>
          </a:xfrm>
          <a:custGeom>
            <a:avLst/>
            <a:gdLst/>
            <a:ahLst/>
            <a:cxnLst/>
            <a:rect r="r" b="b" t="t" l="l"/>
            <a:pathLst>
              <a:path h="4155788" w="6113811">
                <a:moveTo>
                  <a:pt x="0" y="0"/>
                </a:moveTo>
                <a:lnTo>
                  <a:pt x="6113811" y="0"/>
                </a:lnTo>
                <a:lnTo>
                  <a:pt x="6113811" y="4155788"/>
                </a:lnTo>
                <a:lnTo>
                  <a:pt x="0" y="4155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54" t="0" r="-295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031" y="81099"/>
            <a:ext cx="9485160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Avg len 25 Char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0430" y="1774049"/>
            <a:ext cx="2986381" cy="38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89801" y="2594258"/>
            <a:ext cx="6619888" cy="4260093"/>
          </a:xfrm>
          <a:custGeom>
            <a:avLst/>
            <a:gdLst/>
            <a:ahLst/>
            <a:cxnLst/>
            <a:rect r="r" b="b" t="t" l="l"/>
            <a:pathLst>
              <a:path h="4260093" w="6619888">
                <a:moveTo>
                  <a:pt x="0" y="0"/>
                </a:moveTo>
                <a:lnTo>
                  <a:pt x="6619888" y="0"/>
                </a:lnTo>
                <a:lnTo>
                  <a:pt x="6619888" y="4260093"/>
                </a:lnTo>
                <a:lnTo>
                  <a:pt x="0" y="4260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3" t="0" r="-13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2129" y="2594258"/>
            <a:ext cx="6609363" cy="4298837"/>
          </a:xfrm>
          <a:custGeom>
            <a:avLst/>
            <a:gdLst/>
            <a:ahLst/>
            <a:cxnLst/>
            <a:rect r="r" b="b" t="t" l="l"/>
            <a:pathLst>
              <a:path h="4298837" w="6609363">
                <a:moveTo>
                  <a:pt x="0" y="0"/>
                </a:moveTo>
                <a:lnTo>
                  <a:pt x="6609363" y="0"/>
                </a:lnTo>
                <a:lnTo>
                  <a:pt x="6609363" y="4298837"/>
                </a:lnTo>
                <a:lnTo>
                  <a:pt x="0" y="4298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97" t="0" r="-139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8031" y="81099"/>
            <a:ext cx="10000507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Avg len &gt;30 Char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0430" y="1774049"/>
            <a:ext cx="2986381" cy="38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3907" y="1209083"/>
            <a:ext cx="6113811" cy="3934417"/>
          </a:xfrm>
          <a:custGeom>
            <a:avLst/>
            <a:gdLst/>
            <a:ahLst/>
            <a:cxnLst/>
            <a:rect r="r" b="b" t="t" l="l"/>
            <a:pathLst>
              <a:path h="3934417" w="6113811">
                <a:moveTo>
                  <a:pt x="0" y="0"/>
                </a:moveTo>
                <a:lnTo>
                  <a:pt x="6113811" y="0"/>
                </a:lnTo>
                <a:lnTo>
                  <a:pt x="6113811" y="3934417"/>
                </a:lnTo>
                <a:lnTo>
                  <a:pt x="0" y="3934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32" r="0" b="-43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09622" y="1209083"/>
            <a:ext cx="6223468" cy="3934417"/>
          </a:xfrm>
          <a:custGeom>
            <a:avLst/>
            <a:gdLst/>
            <a:ahLst/>
            <a:cxnLst/>
            <a:rect r="r" b="b" t="t" l="l"/>
            <a:pathLst>
              <a:path h="3934417" w="6223468">
                <a:moveTo>
                  <a:pt x="0" y="0"/>
                </a:moveTo>
                <a:lnTo>
                  <a:pt x="6223467" y="0"/>
                </a:lnTo>
                <a:lnTo>
                  <a:pt x="6223467" y="3934417"/>
                </a:lnTo>
                <a:lnTo>
                  <a:pt x="0" y="3934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61" r="0" b="-76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69710" y="5651897"/>
            <a:ext cx="6113811" cy="4155788"/>
          </a:xfrm>
          <a:custGeom>
            <a:avLst/>
            <a:gdLst/>
            <a:ahLst/>
            <a:cxnLst/>
            <a:rect r="r" b="b" t="t" l="l"/>
            <a:pathLst>
              <a:path h="4155788" w="6113811">
                <a:moveTo>
                  <a:pt x="0" y="0"/>
                </a:moveTo>
                <a:lnTo>
                  <a:pt x="6113811" y="0"/>
                </a:lnTo>
                <a:lnTo>
                  <a:pt x="6113811" y="4155788"/>
                </a:lnTo>
                <a:lnTo>
                  <a:pt x="0" y="4155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54" t="0" r="-295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8031" y="81099"/>
            <a:ext cx="9485160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Avg len &gt;30 Char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70430" y="1774049"/>
            <a:ext cx="2986381" cy="38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31629" y="-5849584"/>
            <a:ext cx="8520277" cy="9583134"/>
          </a:xfrm>
          <a:custGeom>
            <a:avLst/>
            <a:gdLst/>
            <a:ahLst/>
            <a:cxnLst/>
            <a:rect r="r" b="b" t="t" l="l"/>
            <a:pathLst>
              <a:path h="9583134" w="8520277">
                <a:moveTo>
                  <a:pt x="0" y="0"/>
                </a:moveTo>
                <a:lnTo>
                  <a:pt x="8520278" y="0"/>
                </a:lnTo>
                <a:lnTo>
                  <a:pt x="8520278" y="9583134"/>
                </a:lnTo>
                <a:lnTo>
                  <a:pt x="0" y="95831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49024">
            <a:off x="15156642" y="5633221"/>
            <a:ext cx="7749390" cy="10628839"/>
          </a:xfrm>
          <a:custGeom>
            <a:avLst/>
            <a:gdLst/>
            <a:ahLst/>
            <a:cxnLst/>
            <a:rect r="r" b="b" t="t" l="l"/>
            <a:pathLst>
              <a:path h="10628839" w="7749390">
                <a:moveTo>
                  <a:pt x="0" y="0"/>
                </a:moveTo>
                <a:lnTo>
                  <a:pt x="7749390" y="0"/>
                </a:lnTo>
                <a:lnTo>
                  <a:pt x="7749390" y="10628839"/>
                </a:lnTo>
                <a:lnTo>
                  <a:pt x="0" y="106288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749993"/>
            <a:ext cx="6174529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Research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8171" y="3966082"/>
            <a:ext cx="13112442" cy="2326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8"/>
              </a:lnSpc>
            </a:pPr>
            <a:r>
              <a:rPr lang="en-US" sz="28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Studi oleh </a:t>
            </a:r>
            <a:r>
              <a:rPr lang="en-US" sz="282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Zhu et al. (2018)</a:t>
            </a:r>
            <a:r>
              <a:rPr lang="en-US" sz="28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menunjukkan bahwa CNN sangat efektif dalam mengolah tulisan tangan karena kemampuannya mengenali pola dalam gambar huruf. Kami menggunakan dataset seperti </a:t>
            </a:r>
            <a:r>
              <a:rPr lang="en-US" sz="282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MNIST </a:t>
            </a:r>
            <a:r>
              <a:rPr lang="en-US" sz="28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dan </a:t>
            </a:r>
            <a:r>
              <a:rPr lang="en-US" sz="2829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IAM Handwriting Database</a:t>
            </a:r>
            <a:r>
              <a:rPr lang="en-US" sz="282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melalui platform kaggle untuk membantu sistem ini ditraining dengan tujuan mengenali gaya tulisan dari berbagai individu.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2201" y="8011768"/>
            <a:ext cx="13155208" cy="1842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9"/>
              </a:lnSpc>
            </a:pPr>
            <a:r>
              <a:rPr lang="en-US" sz="177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Reference:</a:t>
            </a:r>
          </a:p>
          <a:p>
            <a:pPr algn="l" marL="383847" indent="-191924" lvl="1">
              <a:lnSpc>
                <a:spcPts val="2489"/>
              </a:lnSpc>
              <a:buFont typeface="Arial"/>
              <a:buChar char="•"/>
            </a:pPr>
            <a:r>
              <a:rPr lang="en-US" sz="177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Zhu, Y., &amp; Jin, L. (2018). Convolutional neural network-based offline Chinese handwritten character recognition: A comprehensive study. IEEE Transactions on Pattern Analysis and Machine Intelligence, 40(3), 769-783.</a:t>
            </a:r>
          </a:p>
          <a:p>
            <a:pPr algn="l" marL="383847" indent="-191924" lvl="1">
              <a:lnSpc>
                <a:spcPts val="2489"/>
              </a:lnSpc>
              <a:buFont typeface="Arial"/>
              <a:buChar char="•"/>
            </a:pPr>
            <a:r>
              <a:rPr lang="en-US" sz="177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Marti, U.-V., &amp; Bunke, H. (2002). The IAM-Database: An English Sentence Database for Offline Handwriting Recognition. International Journal on Document Analysis and Recognition (IJDAR), 5(1), 39-46.</a:t>
            </a:r>
          </a:p>
          <a:p>
            <a:pPr algn="l">
              <a:lnSpc>
                <a:spcPts val="2489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02822" y="4624993"/>
            <a:ext cx="3482356" cy="344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85"/>
              </a:lnSpc>
            </a:pPr>
            <a:r>
              <a:rPr lang="en-US" sz="13285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CODE </a:t>
            </a:r>
          </a:p>
          <a:p>
            <a:pPr algn="l">
              <a:lnSpc>
                <a:spcPts val="13285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00428" y="313409"/>
            <a:ext cx="11611313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Training Model </a:t>
            </a:r>
          </a:p>
          <a:p>
            <a:pPr algn="l">
              <a:lnSpc>
                <a:spcPts val="105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797844" y="1694413"/>
            <a:ext cx="14692313" cy="7225178"/>
            <a:chOff x="0" y="0"/>
            <a:chExt cx="4574358" cy="22495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4509588" cy="2180933"/>
            </a:xfrm>
            <a:custGeom>
              <a:avLst/>
              <a:gdLst/>
              <a:ahLst/>
              <a:cxnLst/>
              <a:rect r="r" b="b" t="t" l="l"/>
              <a:pathLst>
                <a:path h="2180933" w="4509588">
                  <a:moveTo>
                    <a:pt x="146050" y="2180933"/>
                  </a:moveTo>
                  <a:lnTo>
                    <a:pt x="4363538" y="2180933"/>
                  </a:lnTo>
                  <a:cubicBezTo>
                    <a:pt x="4443548" y="2180933"/>
                    <a:pt x="4509588" y="2114893"/>
                    <a:pt x="4509588" y="2034883"/>
                  </a:cubicBezTo>
                  <a:lnTo>
                    <a:pt x="4509588" y="146050"/>
                  </a:lnTo>
                  <a:cubicBezTo>
                    <a:pt x="4509588" y="66040"/>
                    <a:pt x="4443548" y="0"/>
                    <a:pt x="4363538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034883"/>
                  </a:lnTo>
                  <a:cubicBezTo>
                    <a:pt x="0" y="2116163"/>
                    <a:pt x="66040" y="2180933"/>
                    <a:pt x="146050" y="2180933"/>
                  </a:cubicBezTo>
                  <a:close/>
                </a:path>
              </a:pathLst>
            </a:custGeom>
            <a:solidFill>
              <a:srgbClr val="FFF6E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4358" cy="2249513"/>
            </a:xfrm>
            <a:custGeom>
              <a:avLst/>
              <a:gdLst/>
              <a:ahLst/>
              <a:cxnLst/>
              <a:rect r="r" b="b" t="t" l="l"/>
              <a:pathLst>
                <a:path h="2249513" w="4574358">
                  <a:moveTo>
                    <a:pt x="4510858" y="74930"/>
                  </a:moveTo>
                  <a:cubicBezTo>
                    <a:pt x="4482918" y="30480"/>
                    <a:pt x="4433388" y="0"/>
                    <a:pt x="4376238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047583"/>
                  </a:lnTo>
                  <a:cubicBezTo>
                    <a:pt x="0" y="2099653"/>
                    <a:pt x="25400" y="2145373"/>
                    <a:pt x="63500" y="2174583"/>
                  </a:cubicBezTo>
                  <a:cubicBezTo>
                    <a:pt x="91440" y="2219033"/>
                    <a:pt x="140970" y="2249513"/>
                    <a:pt x="211548" y="2249513"/>
                  </a:cubicBezTo>
                  <a:lnTo>
                    <a:pt x="4415608" y="2249513"/>
                  </a:lnTo>
                  <a:cubicBezTo>
                    <a:pt x="4503238" y="2249513"/>
                    <a:pt x="4574358" y="2178393"/>
                    <a:pt x="4574358" y="2090763"/>
                  </a:cubicBezTo>
                  <a:lnTo>
                    <a:pt x="4574358" y="204888"/>
                  </a:lnTo>
                  <a:cubicBezTo>
                    <a:pt x="4574358" y="149860"/>
                    <a:pt x="4548958" y="104140"/>
                    <a:pt x="4510858" y="74930"/>
                  </a:cubicBezTo>
                  <a:close/>
                  <a:moveTo>
                    <a:pt x="12700" y="2047583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376238" y="12700"/>
                  </a:lnTo>
                  <a:cubicBezTo>
                    <a:pt x="4456248" y="12700"/>
                    <a:pt x="4522288" y="78740"/>
                    <a:pt x="4522288" y="158750"/>
                  </a:cubicBezTo>
                  <a:lnTo>
                    <a:pt x="4522288" y="2047583"/>
                  </a:lnTo>
                  <a:cubicBezTo>
                    <a:pt x="4522288" y="2127593"/>
                    <a:pt x="4456248" y="2193633"/>
                    <a:pt x="4376238" y="2193633"/>
                  </a:cubicBezTo>
                  <a:lnTo>
                    <a:pt x="158750" y="2193633"/>
                  </a:lnTo>
                  <a:cubicBezTo>
                    <a:pt x="78740" y="2193633"/>
                    <a:pt x="12700" y="2128863"/>
                    <a:pt x="12700" y="204758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694413"/>
            <a:ext cx="3828111" cy="615839"/>
            <a:chOff x="0" y="0"/>
            <a:chExt cx="5104148" cy="8211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1118" cy="821118"/>
            </a:xfrm>
            <a:custGeom>
              <a:avLst/>
              <a:gdLst/>
              <a:ahLst/>
              <a:cxnLst/>
              <a:rect r="r" b="b" t="t" l="l"/>
              <a:pathLst>
                <a:path h="821118" w="821118">
                  <a:moveTo>
                    <a:pt x="0" y="0"/>
                  </a:moveTo>
                  <a:lnTo>
                    <a:pt x="821118" y="0"/>
                  </a:lnTo>
                  <a:lnTo>
                    <a:pt x="821118" y="821118"/>
                  </a:lnTo>
                  <a:lnTo>
                    <a:pt x="0" y="821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122307" y="122057"/>
              <a:ext cx="3981841" cy="503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266427" y="3187598"/>
            <a:ext cx="11301259" cy="4661769"/>
          </a:xfrm>
          <a:custGeom>
            <a:avLst/>
            <a:gdLst/>
            <a:ahLst/>
            <a:cxnLst/>
            <a:rect r="r" b="b" t="t" l="l"/>
            <a:pathLst>
              <a:path h="4661769" w="11301259">
                <a:moveTo>
                  <a:pt x="0" y="0"/>
                </a:moveTo>
                <a:lnTo>
                  <a:pt x="11301259" y="0"/>
                </a:lnTo>
                <a:lnTo>
                  <a:pt x="11301259" y="4661769"/>
                </a:lnTo>
                <a:lnTo>
                  <a:pt x="0" y="466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94638" y="2224527"/>
            <a:ext cx="12567421" cy="66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3806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Importing Model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00428" y="313409"/>
            <a:ext cx="11611313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Training Model </a:t>
            </a:r>
          </a:p>
          <a:p>
            <a:pPr algn="l">
              <a:lnSpc>
                <a:spcPts val="105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797844" y="1694413"/>
            <a:ext cx="14692313" cy="8287627"/>
            <a:chOff x="0" y="0"/>
            <a:chExt cx="4574358" cy="2580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4509588" cy="2511720"/>
            </a:xfrm>
            <a:custGeom>
              <a:avLst/>
              <a:gdLst/>
              <a:ahLst/>
              <a:cxnLst/>
              <a:rect r="r" b="b" t="t" l="l"/>
              <a:pathLst>
                <a:path h="2511720" w="4509588">
                  <a:moveTo>
                    <a:pt x="146050" y="2511720"/>
                  </a:moveTo>
                  <a:lnTo>
                    <a:pt x="4363538" y="2511720"/>
                  </a:lnTo>
                  <a:cubicBezTo>
                    <a:pt x="4443548" y="2511720"/>
                    <a:pt x="4509588" y="2445680"/>
                    <a:pt x="4509588" y="2365670"/>
                  </a:cubicBezTo>
                  <a:lnTo>
                    <a:pt x="4509588" y="146050"/>
                  </a:lnTo>
                  <a:cubicBezTo>
                    <a:pt x="4509588" y="66040"/>
                    <a:pt x="4443548" y="0"/>
                    <a:pt x="4363538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365670"/>
                  </a:lnTo>
                  <a:cubicBezTo>
                    <a:pt x="0" y="2446950"/>
                    <a:pt x="66040" y="2511720"/>
                    <a:pt x="146050" y="2511720"/>
                  </a:cubicBezTo>
                  <a:close/>
                </a:path>
              </a:pathLst>
            </a:custGeom>
            <a:solidFill>
              <a:srgbClr val="FFF6E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4358" cy="2580300"/>
            </a:xfrm>
            <a:custGeom>
              <a:avLst/>
              <a:gdLst/>
              <a:ahLst/>
              <a:cxnLst/>
              <a:rect r="r" b="b" t="t" l="l"/>
              <a:pathLst>
                <a:path h="2580300" w="4574358">
                  <a:moveTo>
                    <a:pt x="4510858" y="74930"/>
                  </a:moveTo>
                  <a:cubicBezTo>
                    <a:pt x="4482918" y="30480"/>
                    <a:pt x="4433388" y="0"/>
                    <a:pt x="4376238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378370"/>
                  </a:lnTo>
                  <a:cubicBezTo>
                    <a:pt x="0" y="2430440"/>
                    <a:pt x="25400" y="2476160"/>
                    <a:pt x="63500" y="2505370"/>
                  </a:cubicBezTo>
                  <a:cubicBezTo>
                    <a:pt x="91440" y="2549820"/>
                    <a:pt x="140970" y="2580300"/>
                    <a:pt x="211548" y="2580300"/>
                  </a:cubicBezTo>
                  <a:lnTo>
                    <a:pt x="4415608" y="2580300"/>
                  </a:lnTo>
                  <a:cubicBezTo>
                    <a:pt x="4503238" y="2580300"/>
                    <a:pt x="4574358" y="2509180"/>
                    <a:pt x="4574358" y="2421550"/>
                  </a:cubicBezTo>
                  <a:lnTo>
                    <a:pt x="4574358" y="206604"/>
                  </a:lnTo>
                  <a:cubicBezTo>
                    <a:pt x="4574358" y="149860"/>
                    <a:pt x="4548958" y="104140"/>
                    <a:pt x="4510858" y="74930"/>
                  </a:cubicBezTo>
                  <a:close/>
                  <a:moveTo>
                    <a:pt x="12700" y="237837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376238" y="12700"/>
                  </a:lnTo>
                  <a:cubicBezTo>
                    <a:pt x="4456248" y="12700"/>
                    <a:pt x="4522288" y="78740"/>
                    <a:pt x="4522288" y="158750"/>
                  </a:cubicBezTo>
                  <a:lnTo>
                    <a:pt x="4522288" y="2378370"/>
                  </a:lnTo>
                  <a:cubicBezTo>
                    <a:pt x="4522288" y="2458380"/>
                    <a:pt x="4456248" y="2524420"/>
                    <a:pt x="4376238" y="2524420"/>
                  </a:cubicBezTo>
                  <a:lnTo>
                    <a:pt x="158750" y="2524420"/>
                  </a:lnTo>
                  <a:cubicBezTo>
                    <a:pt x="78740" y="2524420"/>
                    <a:pt x="12700" y="2459650"/>
                    <a:pt x="12700" y="23783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694413"/>
            <a:ext cx="3828111" cy="615839"/>
            <a:chOff x="0" y="0"/>
            <a:chExt cx="5104148" cy="8211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1118" cy="821118"/>
            </a:xfrm>
            <a:custGeom>
              <a:avLst/>
              <a:gdLst/>
              <a:ahLst/>
              <a:cxnLst/>
              <a:rect r="r" b="b" t="t" l="l"/>
              <a:pathLst>
                <a:path h="821118" w="821118">
                  <a:moveTo>
                    <a:pt x="0" y="0"/>
                  </a:moveTo>
                  <a:lnTo>
                    <a:pt x="821118" y="0"/>
                  </a:lnTo>
                  <a:lnTo>
                    <a:pt x="821118" y="821118"/>
                  </a:lnTo>
                  <a:lnTo>
                    <a:pt x="0" y="821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122307" y="122057"/>
              <a:ext cx="3981841" cy="503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294638" y="3047084"/>
            <a:ext cx="7147509" cy="2483759"/>
          </a:xfrm>
          <a:custGeom>
            <a:avLst/>
            <a:gdLst/>
            <a:ahLst/>
            <a:cxnLst/>
            <a:rect r="r" b="b" t="t" l="l"/>
            <a:pathLst>
              <a:path h="2483759" w="7147509">
                <a:moveTo>
                  <a:pt x="0" y="0"/>
                </a:moveTo>
                <a:lnTo>
                  <a:pt x="7147508" y="0"/>
                </a:lnTo>
                <a:lnTo>
                  <a:pt x="7147508" y="2483760"/>
                </a:lnTo>
                <a:lnTo>
                  <a:pt x="0" y="2483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94638" y="5692769"/>
            <a:ext cx="7147509" cy="1575438"/>
          </a:xfrm>
          <a:custGeom>
            <a:avLst/>
            <a:gdLst/>
            <a:ahLst/>
            <a:cxnLst/>
            <a:rect r="r" b="b" t="t" l="l"/>
            <a:pathLst>
              <a:path h="1575438" w="7147509">
                <a:moveTo>
                  <a:pt x="0" y="0"/>
                </a:moveTo>
                <a:lnTo>
                  <a:pt x="7147508" y="0"/>
                </a:lnTo>
                <a:lnTo>
                  <a:pt x="7147508" y="1575437"/>
                </a:lnTo>
                <a:lnTo>
                  <a:pt x="0" y="15754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46" r="0" b="-54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94638" y="7430131"/>
            <a:ext cx="8787121" cy="1969103"/>
          </a:xfrm>
          <a:custGeom>
            <a:avLst/>
            <a:gdLst/>
            <a:ahLst/>
            <a:cxnLst/>
            <a:rect r="r" b="b" t="t" l="l"/>
            <a:pathLst>
              <a:path h="1969103" w="8787121">
                <a:moveTo>
                  <a:pt x="0" y="0"/>
                </a:moveTo>
                <a:lnTo>
                  <a:pt x="8787121" y="0"/>
                </a:lnTo>
                <a:lnTo>
                  <a:pt x="8787121" y="1969103"/>
                </a:lnTo>
                <a:lnTo>
                  <a:pt x="0" y="19691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94638" y="2224527"/>
            <a:ext cx="12567421" cy="66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3806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Load &amp; Cleaning Data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00428" y="313409"/>
            <a:ext cx="11611313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Training Model </a:t>
            </a:r>
          </a:p>
          <a:p>
            <a:pPr algn="l">
              <a:lnSpc>
                <a:spcPts val="105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797844" y="1694413"/>
            <a:ext cx="14692313" cy="8287627"/>
            <a:chOff x="0" y="0"/>
            <a:chExt cx="4574358" cy="2580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4509588" cy="2511720"/>
            </a:xfrm>
            <a:custGeom>
              <a:avLst/>
              <a:gdLst/>
              <a:ahLst/>
              <a:cxnLst/>
              <a:rect r="r" b="b" t="t" l="l"/>
              <a:pathLst>
                <a:path h="2511720" w="4509588">
                  <a:moveTo>
                    <a:pt x="146050" y="2511720"/>
                  </a:moveTo>
                  <a:lnTo>
                    <a:pt x="4363538" y="2511720"/>
                  </a:lnTo>
                  <a:cubicBezTo>
                    <a:pt x="4443548" y="2511720"/>
                    <a:pt x="4509588" y="2445680"/>
                    <a:pt x="4509588" y="2365670"/>
                  </a:cubicBezTo>
                  <a:lnTo>
                    <a:pt x="4509588" y="146050"/>
                  </a:lnTo>
                  <a:cubicBezTo>
                    <a:pt x="4509588" y="66040"/>
                    <a:pt x="4443548" y="0"/>
                    <a:pt x="4363538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365670"/>
                  </a:lnTo>
                  <a:cubicBezTo>
                    <a:pt x="0" y="2446950"/>
                    <a:pt x="66040" y="2511720"/>
                    <a:pt x="146050" y="2511720"/>
                  </a:cubicBezTo>
                  <a:close/>
                </a:path>
              </a:pathLst>
            </a:custGeom>
            <a:solidFill>
              <a:srgbClr val="FFF6E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4358" cy="2580300"/>
            </a:xfrm>
            <a:custGeom>
              <a:avLst/>
              <a:gdLst/>
              <a:ahLst/>
              <a:cxnLst/>
              <a:rect r="r" b="b" t="t" l="l"/>
              <a:pathLst>
                <a:path h="2580300" w="4574358">
                  <a:moveTo>
                    <a:pt x="4510858" y="74930"/>
                  </a:moveTo>
                  <a:cubicBezTo>
                    <a:pt x="4482918" y="30480"/>
                    <a:pt x="4433388" y="0"/>
                    <a:pt x="4376238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378370"/>
                  </a:lnTo>
                  <a:cubicBezTo>
                    <a:pt x="0" y="2430440"/>
                    <a:pt x="25400" y="2476160"/>
                    <a:pt x="63500" y="2505370"/>
                  </a:cubicBezTo>
                  <a:cubicBezTo>
                    <a:pt x="91440" y="2549820"/>
                    <a:pt x="140970" y="2580300"/>
                    <a:pt x="211548" y="2580300"/>
                  </a:cubicBezTo>
                  <a:lnTo>
                    <a:pt x="4415608" y="2580300"/>
                  </a:lnTo>
                  <a:cubicBezTo>
                    <a:pt x="4503238" y="2580300"/>
                    <a:pt x="4574358" y="2509180"/>
                    <a:pt x="4574358" y="2421550"/>
                  </a:cubicBezTo>
                  <a:lnTo>
                    <a:pt x="4574358" y="206604"/>
                  </a:lnTo>
                  <a:cubicBezTo>
                    <a:pt x="4574358" y="149860"/>
                    <a:pt x="4548958" y="104140"/>
                    <a:pt x="4510858" y="74930"/>
                  </a:cubicBezTo>
                  <a:close/>
                  <a:moveTo>
                    <a:pt x="12700" y="237837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376238" y="12700"/>
                  </a:lnTo>
                  <a:cubicBezTo>
                    <a:pt x="4456248" y="12700"/>
                    <a:pt x="4522288" y="78740"/>
                    <a:pt x="4522288" y="158750"/>
                  </a:cubicBezTo>
                  <a:lnTo>
                    <a:pt x="4522288" y="2378370"/>
                  </a:lnTo>
                  <a:cubicBezTo>
                    <a:pt x="4522288" y="2458380"/>
                    <a:pt x="4456248" y="2524420"/>
                    <a:pt x="4376238" y="2524420"/>
                  </a:cubicBezTo>
                  <a:lnTo>
                    <a:pt x="158750" y="2524420"/>
                  </a:lnTo>
                  <a:cubicBezTo>
                    <a:pt x="78740" y="2524420"/>
                    <a:pt x="12700" y="2459650"/>
                    <a:pt x="12700" y="23783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694413"/>
            <a:ext cx="3828111" cy="615839"/>
            <a:chOff x="0" y="0"/>
            <a:chExt cx="5104148" cy="8211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1118" cy="821118"/>
            </a:xfrm>
            <a:custGeom>
              <a:avLst/>
              <a:gdLst/>
              <a:ahLst/>
              <a:cxnLst/>
              <a:rect r="r" b="b" t="t" l="l"/>
              <a:pathLst>
                <a:path h="821118" w="821118">
                  <a:moveTo>
                    <a:pt x="0" y="0"/>
                  </a:moveTo>
                  <a:lnTo>
                    <a:pt x="821118" y="0"/>
                  </a:lnTo>
                  <a:lnTo>
                    <a:pt x="821118" y="821118"/>
                  </a:lnTo>
                  <a:lnTo>
                    <a:pt x="0" y="821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122307" y="122057"/>
              <a:ext cx="3981841" cy="503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493371" y="4022962"/>
            <a:ext cx="11301259" cy="3630529"/>
          </a:xfrm>
          <a:custGeom>
            <a:avLst/>
            <a:gdLst/>
            <a:ahLst/>
            <a:cxnLst/>
            <a:rect r="r" b="b" t="t" l="l"/>
            <a:pathLst>
              <a:path h="3630529" w="11301259">
                <a:moveTo>
                  <a:pt x="0" y="0"/>
                </a:moveTo>
                <a:lnTo>
                  <a:pt x="11301258" y="0"/>
                </a:lnTo>
                <a:lnTo>
                  <a:pt x="11301258" y="3630529"/>
                </a:lnTo>
                <a:lnTo>
                  <a:pt x="0" y="3630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94638" y="2224527"/>
            <a:ext cx="12567421" cy="66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3806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Data Preprocessing 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00428" y="313409"/>
            <a:ext cx="11611313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Training Model </a:t>
            </a:r>
          </a:p>
          <a:p>
            <a:pPr algn="l">
              <a:lnSpc>
                <a:spcPts val="105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797844" y="1694413"/>
            <a:ext cx="14692313" cy="8287627"/>
            <a:chOff x="0" y="0"/>
            <a:chExt cx="4574358" cy="2580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4509588" cy="2511720"/>
            </a:xfrm>
            <a:custGeom>
              <a:avLst/>
              <a:gdLst/>
              <a:ahLst/>
              <a:cxnLst/>
              <a:rect r="r" b="b" t="t" l="l"/>
              <a:pathLst>
                <a:path h="2511720" w="4509588">
                  <a:moveTo>
                    <a:pt x="146050" y="2511720"/>
                  </a:moveTo>
                  <a:lnTo>
                    <a:pt x="4363538" y="2511720"/>
                  </a:lnTo>
                  <a:cubicBezTo>
                    <a:pt x="4443548" y="2511720"/>
                    <a:pt x="4509588" y="2445680"/>
                    <a:pt x="4509588" y="2365670"/>
                  </a:cubicBezTo>
                  <a:lnTo>
                    <a:pt x="4509588" y="146050"/>
                  </a:lnTo>
                  <a:cubicBezTo>
                    <a:pt x="4509588" y="66040"/>
                    <a:pt x="4443548" y="0"/>
                    <a:pt x="4363538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365670"/>
                  </a:lnTo>
                  <a:cubicBezTo>
                    <a:pt x="0" y="2446950"/>
                    <a:pt x="66040" y="2511720"/>
                    <a:pt x="146050" y="2511720"/>
                  </a:cubicBezTo>
                  <a:close/>
                </a:path>
              </a:pathLst>
            </a:custGeom>
            <a:solidFill>
              <a:srgbClr val="FFF6E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4358" cy="2580300"/>
            </a:xfrm>
            <a:custGeom>
              <a:avLst/>
              <a:gdLst/>
              <a:ahLst/>
              <a:cxnLst/>
              <a:rect r="r" b="b" t="t" l="l"/>
              <a:pathLst>
                <a:path h="2580300" w="4574358">
                  <a:moveTo>
                    <a:pt x="4510858" y="74930"/>
                  </a:moveTo>
                  <a:cubicBezTo>
                    <a:pt x="4482918" y="30480"/>
                    <a:pt x="4433388" y="0"/>
                    <a:pt x="4376238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378370"/>
                  </a:lnTo>
                  <a:cubicBezTo>
                    <a:pt x="0" y="2430440"/>
                    <a:pt x="25400" y="2476160"/>
                    <a:pt x="63500" y="2505370"/>
                  </a:cubicBezTo>
                  <a:cubicBezTo>
                    <a:pt x="91440" y="2549820"/>
                    <a:pt x="140970" y="2580300"/>
                    <a:pt x="211548" y="2580300"/>
                  </a:cubicBezTo>
                  <a:lnTo>
                    <a:pt x="4415608" y="2580300"/>
                  </a:lnTo>
                  <a:cubicBezTo>
                    <a:pt x="4503238" y="2580300"/>
                    <a:pt x="4574358" y="2509180"/>
                    <a:pt x="4574358" y="2421550"/>
                  </a:cubicBezTo>
                  <a:lnTo>
                    <a:pt x="4574358" y="206604"/>
                  </a:lnTo>
                  <a:cubicBezTo>
                    <a:pt x="4574358" y="149860"/>
                    <a:pt x="4548958" y="104140"/>
                    <a:pt x="4510858" y="74930"/>
                  </a:cubicBezTo>
                  <a:close/>
                  <a:moveTo>
                    <a:pt x="12700" y="237837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376238" y="12700"/>
                  </a:lnTo>
                  <a:cubicBezTo>
                    <a:pt x="4456248" y="12700"/>
                    <a:pt x="4522288" y="78740"/>
                    <a:pt x="4522288" y="158750"/>
                  </a:cubicBezTo>
                  <a:lnTo>
                    <a:pt x="4522288" y="2378370"/>
                  </a:lnTo>
                  <a:cubicBezTo>
                    <a:pt x="4522288" y="2458380"/>
                    <a:pt x="4456248" y="2524420"/>
                    <a:pt x="4376238" y="2524420"/>
                  </a:cubicBezTo>
                  <a:lnTo>
                    <a:pt x="158750" y="2524420"/>
                  </a:lnTo>
                  <a:cubicBezTo>
                    <a:pt x="78740" y="2524420"/>
                    <a:pt x="12700" y="2459650"/>
                    <a:pt x="12700" y="23783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694413"/>
            <a:ext cx="3828111" cy="615839"/>
            <a:chOff x="0" y="0"/>
            <a:chExt cx="5104148" cy="8211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1118" cy="821118"/>
            </a:xfrm>
            <a:custGeom>
              <a:avLst/>
              <a:gdLst/>
              <a:ahLst/>
              <a:cxnLst/>
              <a:rect r="r" b="b" t="t" l="l"/>
              <a:pathLst>
                <a:path h="821118" w="821118">
                  <a:moveTo>
                    <a:pt x="0" y="0"/>
                  </a:moveTo>
                  <a:lnTo>
                    <a:pt x="821118" y="0"/>
                  </a:lnTo>
                  <a:lnTo>
                    <a:pt x="821118" y="821118"/>
                  </a:lnTo>
                  <a:lnTo>
                    <a:pt x="0" y="821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122307" y="122057"/>
              <a:ext cx="3981841" cy="503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419382" y="4185038"/>
            <a:ext cx="8317932" cy="3306378"/>
          </a:xfrm>
          <a:custGeom>
            <a:avLst/>
            <a:gdLst/>
            <a:ahLst/>
            <a:cxnLst/>
            <a:rect r="r" b="b" t="t" l="l"/>
            <a:pathLst>
              <a:path h="3306378" w="8317932">
                <a:moveTo>
                  <a:pt x="0" y="0"/>
                </a:moveTo>
                <a:lnTo>
                  <a:pt x="8317932" y="0"/>
                </a:lnTo>
                <a:lnTo>
                  <a:pt x="8317932" y="3306378"/>
                </a:lnTo>
                <a:lnTo>
                  <a:pt x="0" y="33063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94638" y="2224527"/>
            <a:ext cx="12567421" cy="66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3806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Data Processing 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00428" y="313409"/>
            <a:ext cx="11611313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Training Model </a:t>
            </a:r>
          </a:p>
          <a:p>
            <a:pPr algn="l">
              <a:lnSpc>
                <a:spcPts val="105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797844" y="1694413"/>
            <a:ext cx="14692313" cy="8287627"/>
            <a:chOff x="0" y="0"/>
            <a:chExt cx="4574358" cy="2580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4509588" cy="2511720"/>
            </a:xfrm>
            <a:custGeom>
              <a:avLst/>
              <a:gdLst/>
              <a:ahLst/>
              <a:cxnLst/>
              <a:rect r="r" b="b" t="t" l="l"/>
              <a:pathLst>
                <a:path h="2511720" w="4509588">
                  <a:moveTo>
                    <a:pt x="146050" y="2511720"/>
                  </a:moveTo>
                  <a:lnTo>
                    <a:pt x="4363538" y="2511720"/>
                  </a:lnTo>
                  <a:cubicBezTo>
                    <a:pt x="4443548" y="2511720"/>
                    <a:pt x="4509588" y="2445680"/>
                    <a:pt x="4509588" y="2365670"/>
                  </a:cubicBezTo>
                  <a:lnTo>
                    <a:pt x="4509588" y="146050"/>
                  </a:lnTo>
                  <a:cubicBezTo>
                    <a:pt x="4509588" y="66040"/>
                    <a:pt x="4443548" y="0"/>
                    <a:pt x="4363538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365670"/>
                  </a:lnTo>
                  <a:cubicBezTo>
                    <a:pt x="0" y="2446950"/>
                    <a:pt x="66040" y="2511720"/>
                    <a:pt x="146050" y="2511720"/>
                  </a:cubicBezTo>
                  <a:close/>
                </a:path>
              </a:pathLst>
            </a:custGeom>
            <a:solidFill>
              <a:srgbClr val="FFF6E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4358" cy="2580300"/>
            </a:xfrm>
            <a:custGeom>
              <a:avLst/>
              <a:gdLst/>
              <a:ahLst/>
              <a:cxnLst/>
              <a:rect r="r" b="b" t="t" l="l"/>
              <a:pathLst>
                <a:path h="2580300" w="4574358">
                  <a:moveTo>
                    <a:pt x="4510858" y="74930"/>
                  </a:moveTo>
                  <a:cubicBezTo>
                    <a:pt x="4482918" y="30480"/>
                    <a:pt x="4433388" y="0"/>
                    <a:pt x="4376238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378370"/>
                  </a:lnTo>
                  <a:cubicBezTo>
                    <a:pt x="0" y="2430440"/>
                    <a:pt x="25400" y="2476160"/>
                    <a:pt x="63500" y="2505370"/>
                  </a:cubicBezTo>
                  <a:cubicBezTo>
                    <a:pt x="91440" y="2549820"/>
                    <a:pt x="140970" y="2580300"/>
                    <a:pt x="211548" y="2580300"/>
                  </a:cubicBezTo>
                  <a:lnTo>
                    <a:pt x="4415608" y="2580300"/>
                  </a:lnTo>
                  <a:cubicBezTo>
                    <a:pt x="4503238" y="2580300"/>
                    <a:pt x="4574358" y="2509180"/>
                    <a:pt x="4574358" y="2421550"/>
                  </a:cubicBezTo>
                  <a:lnTo>
                    <a:pt x="4574358" y="206604"/>
                  </a:lnTo>
                  <a:cubicBezTo>
                    <a:pt x="4574358" y="149860"/>
                    <a:pt x="4548958" y="104140"/>
                    <a:pt x="4510858" y="74930"/>
                  </a:cubicBezTo>
                  <a:close/>
                  <a:moveTo>
                    <a:pt x="12700" y="237837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376238" y="12700"/>
                  </a:lnTo>
                  <a:cubicBezTo>
                    <a:pt x="4456248" y="12700"/>
                    <a:pt x="4522288" y="78740"/>
                    <a:pt x="4522288" y="158750"/>
                  </a:cubicBezTo>
                  <a:lnTo>
                    <a:pt x="4522288" y="2378370"/>
                  </a:lnTo>
                  <a:cubicBezTo>
                    <a:pt x="4522288" y="2458380"/>
                    <a:pt x="4456248" y="2524420"/>
                    <a:pt x="4376238" y="2524420"/>
                  </a:cubicBezTo>
                  <a:lnTo>
                    <a:pt x="158750" y="2524420"/>
                  </a:lnTo>
                  <a:cubicBezTo>
                    <a:pt x="78740" y="2524420"/>
                    <a:pt x="12700" y="2459650"/>
                    <a:pt x="12700" y="23783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694413"/>
            <a:ext cx="3828111" cy="615839"/>
            <a:chOff x="0" y="0"/>
            <a:chExt cx="5104148" cy="8211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1118" cy="821118"/>
            </a:xfrm>
            <a:custGeom>
              <a:avLst/>
              <a:gdLst/>
              <a:ahLst/>
              <a:cxnLst/>
              <a:rect r="r" b="b" t="t" l="l"/>
              <a:pathLst>
                <a:path h="821118" w="821118">
                  <a:moveTo>
                    <a:pt x="0" y="0"/>
                  </a:moveTo>
                  <a:lnTo>
                    <a:pt x="821118" y="0"/>
                  </a:lnTo>
                  <a:lnTo>
                    <a:pt x="821118" y="821118"/>
                  </a:lnTo>
                  <a:lnTo>
                    <a:pt x="0" y="821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122307" y="122057"/>
              <a:ext cx="3981841" cy="503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072218" y="3323678"/>
            <a:ext cx="8143564" cy="5934622"/>
          </a:xfrm>
          <a:custGeom>
            <a:avLst/>
            <a:gdLst/>
            <a:ahLst/>
            <a:cxnLst/>
            <a:rect r="r" b="b" t="t" l="l"/>
            <a:pathLst>
              <a:path h="5934622" w="8143564">
                <a:moveTo>
                  <a:pt x="0" y="0"/>
                </a:moveTo>
                <a:lnTo>
                  <a:pt x="8143564" y="0"/>
                </a:lnTo>
                <a:lnTo>
                  <a:pt x="8143564" y="5934622"/>
                </a:lnTo>
                <a:lnTo>
                  <a:pt x="0" y="59346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94638" y="2224527"/>
            <a:ext cx="12567421" cy="66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3806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Data Processing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00428" y="313409"/>
            <a:ext cx="11611313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Training Model </a:t>
            </a:r>
          </a:p>
          <a:p>
            <a:pPr algn="l">
              <a:lnSpc>
                <a:spcPts val="105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797844" y="1694413"/>
            <a:ext cx="14692313" cy="8287627"/>
            <a:chOff x="0" y="0"/>
            <a:chExt cx="4574358" cy="2580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4509588" cy="2511720"/>
            </a:xfrm>
            <a:custGeom>
              <a:avLst/>
              <a:gdLst/>
              <a:ahLst/>
              <a:cxnLst/>
              <a:rect r="r" b="b" t="t" l="l"/>
              <a:pathLst>
                <a:path h="2511720" w="4509588">
                  <a:moveTo>
                    <a:pt x="146050" y="2511720"/>
                  </a:moveTo>
                  <a:lnTo>
                    <a:pt x="4363538" y="2511720"/>
                  </a:lnTo>
                  <a:cubicBezTo>
                    <a:pt x="4443548" y="2511720"/>
                    <a:pt x="4509588" y="2445680"/>
                    <a:pt x="4509588" y="2365670"/>
                  </a:cubicBezTo>
                  <a:lnTo>
                    <a:pt x="4509588" y="146050"/>
                  </a:lnTo>
                  <a:cubicBezTo>
                    <a:pt x="4509588" y="66040"/>
                    <a:pt x="4443548" y="0"/>
                    <a:pt x="4363538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365670"/>
                  </a:lnTo>
                  <a:cubicBezTo>
                    <a:pt x="0" y="2446950"/>
                    <a:pt x="66040" y="2511720"/>
                    <a:pt x="146050" y="2511720"/>
                  </a:cubicBezTo>
                  <a:close/>
                </a:path>
              </a:pathLst>
            </a:custGeom>
            <a:solidFill>
              <a:srgbClr val="FFF6E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4358" cy="2580300"/>
            </a:xfrm>
            <a:custGeom>
              <a:avLst/>
              <a:gdLst/>
              <a:ahLst/>
              <a:cxnLst/>
              <a:rect r="r" b="b" t="t" l="l"/>
              <a:pathLst>
                <a:path h="2580300" w="4574358">
                  <a:moveTo>
                    <a:pt x="4510858" y="74930"/>
                  </a:moveTo>
                  <a:cubicBezTo>
                    <a:pt x="4482918" y="30480"/>
                    <a:pt x="4433388" y="0"/>
                    <a:pt x="4376238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378370"/>
                  </a:lnTo>
                  <a:cubicBezTo>
                    <a:pt x="0" y="2430440"/>
                    <a:pt x="25400" y="2476160"/>
                    <a:pt x="63500" y="2505370"/>
                  </a:cubicBezTo>
                  <a:cubicBezTo>
                    <a:pt x="91440" y="2549820"/>
                    <a:pt x="140970" y="2580300"/>
                    <a:pt x="211548" y="2580300"/>
                  </a:cubicBezTo>
                  <a:lnTo>
                    <a:pt x="4415608" y="2580300"/>
                  </a:lnTo>
                  <a:cubicBezTo>
                    <a:pt x="4503238" y="2580300"/>
                    <a:pt x="4574358" y="2509180"/>
                    <a:pt x="4574358" y="2421550"/>
                  </a:cubicBezTo>
                  <a:lnTo>
                    <a:pt x="4574358" y="206604"/>
                  </a:lnTo>
                  <a:cubicBezTo>
                    <a:pt x="4574358" y="149860"/>
                    <a:pt x="4548958" y="104140"/>
                    <a:pt x="4510858" y="74930"/>
                  </a:cubicBezTo>
                  <a:close/>
                  <a:moveTo>
                    <a:pt x="12700" y="237837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376238" y="12700"/>
                  </a:lnTo>
                  <a:cubicBezTo>
                    <a:pt x="4456248" y="12700"/>
                    <a:pt x="4522288" y="78740"/>
                    <a:pt x="4522288" y="158750"/>
                  </a:cubicBezTo>
                  <a:lnTo>
                    <a:pt x="4522288" y="2378370"/>
                  </a:lnTo>
                  <a:cubicBezTo>
                    <a:pt x="4522288" y="2458380"/>
                    <a:pt x="4456248" y="2524420"/>
                    <a:pt x="4376238" y="2524420"/>
                  </a:cubicBezTo>
                  <a:lnTo>
                    <a:pt x="158750" y="2524420"/>
                  </a:lnTo>
                  <a:cubicBezTo>
                    <a:pt x="78740" y="2524420"/>
                    <a:pt x="12700" y="2459650"/>
                    <a:pt x="12700" y="23783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694413"/>
            <a:ext cx="3828111" cy="615839"/>
            <a:chOff x="0" y="0"/>
            <a:chExt cx="5104148" cy="8211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1118" cy="821118"/>
            </a:xfrm>
            <a:custGeom>
              <a:avLst/>
              <a:gdLst/>
              <a:ahLst/>
              <a:cxnLst/>
              <a:rect r="r" b="b" t="t" l="l"/>
              <a:pathLst>
                <a:path h="821118" w="821118">
                  <a:moveTo>
                    <a:pt x="0" y="0"/>
                  </a:moveTo>
                  <a:lnTo>
                    <a:pt x="821118" y="0"/>
                  </a:lnTo>
                  <a:lnTo>
                    <a:pt x="821118" y="821118"/>
                  </a:lnTo>
                  <a:lnTo>
                    <a:pt x="0" y="821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122307" y="122057"/>
              <a:ext cx="3981841" cy="503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493371" y="3217747"/>
            <a:ext cx="11301259" cy="5240959"/>
          </a:xfrm>
          <a:custGeom>
            <a:avLst/>
            <a:gdLst/>
            <a:ahLst/>
            <a:cxnLst/>
            <a:rect r="r" b="b" t="t" l="l"/>
            <a:pathLst>
              <a:path h="5240959" w="11301259">
                <a:moveTo>
                  <a:pt x="0" y="0"/>
                </a:moveTo>
                <a:lnTo>
                  <a:pt x="11301258" y="0"/>
                </a:lnTo>
                <a:lnTo>
                  <a:pt x="11301258" y="5240959"/>
                </a:lnTo>
                <a:lnTo>
                  <a:pt x="0" y="5240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94638" y="2224527"/>
            <a:ext cx="12567421" cy="66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3806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Compute CTC Loss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00428" y="313409"/>
            <a:ext cx="11611313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Training Model </a:t>
            </a:r>
          </a:p>
          <a:p>
            <a:pPr algn="l">
              <a:lnSpc>
                <a:spcPts val="105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797844" y="1694413"/>
            <a:ext cx="14692313" cy="8287627"/>
            <a:chOff x="0" y="0"/>
            <a:chExt cx="4574358" cy="2580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4509588" cy="2511720"/>
            </a:xfrm>
            <a:custGeom>
              <a:avLst/>
              <a:gdLst/>
              <a:ahLst/>
              <a:cxnLst/>
              <a:rect r="r" b="b" t="t" l="l"/>
              <a:pathLst>
                <a:path h="2511720" w="4509588">
                  <a:moveTo>
                    <a:pt x="146050" y="2511720"/>
                  </a:moveTo>
                  <a:lnTo>
                    <a:pt x="4363538" y="2511720"/>
                  </a:lnTo>
                  <a:cubicBezTo>
                    <a:pt x="4443548" y="2511720"/>
                    <a:pt x="4509588" y="2445680"/>
                    <a:pt x="4509588" y="2365670"/>
                  </a:cubicBezTo>
                  <a:lnTo>
                    <a:pt x="4509588" y="146050"/>
                  </a:lnTo>
                  <a:cubicBezTo>
                    <a:pt x="4509588" y="66040"/>
                    <a:pt x="4443548" y="0"/>
                    <a:pt x="4363538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365670"/>
                  </a:lnTo>
                  <a:cubicBezTo>
                    <a:pt x="0" y="2446950"/>
                    <a:pt x="66040" y="2511720"/>
                    <a:pt x="146050" y="2511720"/>
                  </a:cubicBezTo>
                  <a:close/>
                </a:path>
              </a:pathLst>
            </a:custGeom>
            <a:solidFill>
              <a:srgbClr val="FFF6E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4358" cy="2580300"/>
            </a:xfrm>
            <a:custGeom>
              <a:avLst/>
              <a:gdLst/>
              <a:ahLst/>
              <a:cxnLst/>
              <a:rect r="r" b="b" t="t" l="l"/>
              <a:pathLst>
                <a:path h="2580300" w="4574358">
                  <a:moveTo>
                    <a:pt x="4510858" y="74930"/>
                  </a:moveTo>
                  <a:cubicBezTo>
                    <a:pt x="4482918" y="30480"/>
                    <a:pt x="4433388" y="0"/>
                    <a:pt x="4376238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378370"/>
                  </a:lnTo>
                  <a:cubicBezTo>
                    <a:pt x="0" y="2430440"/>
                    <a:pt x="25400" y="2476160"/>
                    <a:pt x="63500" y="2505370"/>
                  </a:cubicBezTo>
                  <a:cubicBezTo>
                    <a:pt x="91440" y="2549820"/>
                    <a:pt x="140970" y="2580300"/>
                    <a:pt x="211548" y="2580300"/>
                  </a:cubicBezTo>
                  <a:lnTo>
                    <a:pt x="4415608" y="2580300"/>
                  </a:lnTo>
                  <a:cubicBezTo>
                    <a:pt x="4503238" y="2580300"/>
                    <a:pt x="4574358" y="2509180"/>
                    <a:pt x="4574358" y="2421550"/>
                  </a:cubicBezTo>
                  <a:lnTo>
                    <a:pt x="4574358" y="206604"/>
                  </a:lnTo>
                  <a:cubicBezTo>
                    <a:pt x="4574358" y="149860"/>
                    <a:pt x="4548958" y="104140"/>
                    <a:pt x="4510858" y="74930"/>
                  </a:cubicBezTo>
                  <a:close/>
                  <a:moveTo>
                    <a:pt x="12700" y="237837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376238" y="12700"/>
                  </a:lnTo>
                  <a:cubicBezTo>
                    <a:pt x="4456248" y="12700"/>
                    <a:pt x="4522288" y="78740"/>
                    <a:pt x="4522288" y="158750"/>
                  </a:cubicBezTo>
                  <a:lnTo>
                    <a:pt x="4522288" y="2378370"/>
                  </a:lnTo>
                  <a:cubicBezTo>
                    <a:pt x="4522288" y="2458380"/>
                    <a:pt x="4456248" y="2524420"/>
                    <a:pt x="4376238" y="2524420"/>
                  </a:cubicBezTo>
                  <a:lnTo>
                    <a:pt x="158750" y="2524420"/>
                  </a:lnTo>
                  <a:cubicBezTo>
                    <a:pt x="78740" y="2524420"/>
                    <a:pt x="12700" y="2459650"/>
                    <a:pt x="12700" y="23783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694413"/>
            <a:ext cx="3828111" cy="615839"/>
            <a:chOff x="0" y="0"/>
            <a:chExt cx="5104148" cy="8211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1118" cy="821118"/>
            </a:xfrm>
            <a:custGeom>
              <a:avLst/>
              <a:gdLst/>
              <a:ahLst/>
              <a:cxnLst/>
              <a:rect r="r" b="b" t="t" l="l"/>
              <a:pathLst>
                <a:path h="821118" w="821118">
                  <a:moveTo>
                    <a:pt x="0" y="0"/>
                  </a:moveTo>
                  <a:lnTo>
                    <a:pt x="821118" y="0"/>
                  </a:lnTo>
                  <a:lnTo>
                    <a:pt x="821118" y="821118"/>
                  </a:lnTo>
                  <a:lnTo>
                    <a:pt x="0" y="821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122307" y="122057"/>
              <a:ext cx="3981841" cy="503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294638" y="2901342"/>
            <a:ext cx="6293389" cy="6356958"/>
          </a:xfrm>
          <a:custGeom>
            <a:avLst/>
            <a:gdLst/>
            <a:ahLst/>
            <a:cxnLst/>
            <a:rect r="r" b="b" t="t" l="l"/>
            <a:pathLst>
              <a:path h="6356958" w="6293389">
                <a:moveTo>
                  <a:pt x="0" y="0"/>
                </a:moveTo>
                <a:lnTo>
                  <a:pt x="6293388" y="0"/>
                </a:lnTo>
                <a:lnTo>
                  <a:pt x="629338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96861" y="2901342"/>
            <a:ext cx="7354942" cy="4615794"/>
          </a:xfrm>
          <a:custGeom>
            <a:avLst/>
            <a:gdLst/>
            <a:ahLst/>
            <a:cxnLst/>
            <a:rect r="r" b="b" t="t" l="l"/>
            <a:pathLst>
              <a:path h="4615794" w="7354942">
                <a:moveTo>
                  <a:pt x="0" y="0"/>
                </a:moveTo>
                <a:lnTo>
                  <a:pt x="7354942" y="0"/>
                </a:lnTo>
                <a:lnTo>
                  <a:pt x="7354942" y="4615794"/>
                </a:lnTo>
                <a:lnTo>
                  <a:pt x="0" y="46157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09" t="0" r="-3322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94638" y="2224527"/>
            <a:ext cx="12567421" cy="66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3806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Saving Model &amp; Load Model 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00428" y="313409"/>
            <a:ext cx="11611313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Training Model </a:t>
            </a:r>
          </a:p>
          <a:p>
            <a:pPr algn="l">
              <a:lnSpc>
                <a:spcPts val="105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347865" y="2156891"/>
            <a:ext cx="14692313" cy="8287627"/>
            <a:chOff x="0" y="0"/>
            <a:chExt cx="4574358" cy="2580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4509588" cy="2511720"/>
            </a:xfrm>
            <a:custGeom>
              <a:avLst/>
              <a:gdLst/>
              <a:ahLst/>
              <a:cxnLst/>
              <a:rect r="r" b="b" t="t" l="l"/>
              <a:pathLst>
                <a:path h="2511720" w="4509588">
                  <a:moveTo>
                    <a:pt x="146050" y="2511720"/>
                  </a:moveTo>
                  <a:lnTo>
                    <a:pt x="4363538" y="2511720"/>
                  </a:lnTo>
                  <a:cubicBezTo>
                    <a:pt x="4443548" y="2511720"/>
                    <a:pt x="4509588" y="2445680"/>
                    <a:pt x="4509588" y="2365670"/>
                  </a:cubicBezTo>
                  <a:lnTo>
                    <a:pt x="4509588" y="146050"/>
                  </a:lnTo>
                  <a:cubicBezTo>
                    <a:pt x="4509588" y="66040"/>
                    <a:pt x="4443548" y="0"/>
                    <a:pt x="4363538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365670"/>
                  </a:lnTo>
                  <a:cubicBezTo>
                    <a:pt x="0" y="2446950"/>
                    <a:pt x="66040" y="2511720"/>
                    <a:pt x="146050" y="2511720"/>
                  </a:cubicBezTo>
                  <a:close/>
                </a:path>
              </a:pathLst>
            </a:custGeom>
            <a:solidFill>
              <a:srgbClr val="FFF6E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4358" cy="2580300"/>
            </a:xfrm>
            <a:custGeom>
              <a:avLst/>
              <a:gdLst/>
              <a:ahLst/>
              <a:cxnLst/>
              <a:rect r="r" b="b" t="t" l="l"/>
              <a:pathLst>
                <a:path h="2580300" w="4574358">
                  <a:moveTo>
                    <a:pt x="4510858" y="74930"/>
                  </a:moveTo>
                  <a:cubicBezTo>
                    <a:pt x="4482918" y="30480"/>
                    <a:pt x="4433388" y="0"/>
                    <a:pt x="4376238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378370"/>
                  </a:lnTo>
                  <a:cubicBezTo>
                    <a:pt x="0" y="2430440"/>
                    <a:pt x="25400" y="2476160"/>
                    <a:pt x="63500" y="2505370"/>
                  </a:cubicBezTo>
                  <a:cubicBezTo>
                    <a:pt x="91440" y="2549820"/>
                    <a:pt x="140970" y="2580300"/>
                    <a:pt x="211548" y="2580300"/>
                  </a:cubicBezTo>
                  <a:lnTo>
                    <a:pt x="4415608" y="2580300"/>
                  </a:lnTo>
                  <a:cubicBezTo>
                    <a:pt x="4503238" y="2580300"/>
                    <a:pt x="4574358" y="2509180"/>
                    <a:pt x="4574358" y="2421550"/>
                  </a:cubicBezTo>
                  <a:lnTo>
                    <a:pt x="4574358" y="206604"/>
                  </a:lnTo>
                  <a:cubicBezTo>
                    <a:pt x="4574358" y="149860"/>
                    <a:pt x="4548958" y="104140"/>
                    <a:pt x="4510858" y="74930"/>
                  </a:cubicBezTo>
                  <a:close/>
                  <a:moveTo>
                    <a:pt x="12700" y="237837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376238" y="12700"/>
                  </a:lnTo>
                  <a:cubicBezTo>
                    <a:pt x="4456248" y="12700"/>
                    <a:pt x="4522288" y="78740"/>
                    <a:pt x="4522288" y="158750"/>
                  </a:cubicBezTo>
                  <a:lnTo>
                    <a:pt x="4522288" y="2378370"/>
                  </a:lnTo>
                  <a:cubicBezTo>
                    <a:pt x="4522288" y="2458380"/>
                    <a:pt x="4456248" y="2524420"/>
                    <a:pt x="4376238" y="2524420"/>
                  </a:cubicBezTo>
                  <a:lnTo>
                    <a:pt x="158750" y="2524420"/>
                  </a:lnTo>
                  <a:cubicBezTo>
                    <a:pt x="78740" y="2524420"/>
                    <a:pt x="12700" y="2459650"/>
                    <a:pt x="12700" y="23783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694413"/>
            <a:ext cx="3828111" cy="615839"/>
            <a:chOff x="0" y="0"/>
            <a:chExt cx="5104148" cy="8211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1118" cy="821118"/>
            </a:xfrm>
            <a:custGeom>
              <a:avLst/>
              <a:gdLst/>
              <a:ahLst/>
              <a:cxnLst/>
              <a:rect r="r" b="b" t="t" l="l"/>
              <a:pathLst>
                <a:path h="821118" w="821118">
                  <a:moveTo>
                    <a:pt x="0" y="0"/>
                  </a:moveTo>
                  <a:lnTo>
                    <a:pt x="821118" y="0"/>
                  </a:lnTo>
                  <a:lnTo>
                    <a:pt x="821118" y="821118"/>
                  </a:lnTo>
                  <a:lnTo>
                    <a:pt x="0" y="821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122307" y="122057"/>
              <a:ext cx="3981841" cy="503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294638" y="2901342"/>
            <a:ext cx="6293389" cy="6356958"/>
          </a:xfrm>
          <a:custGeom>
            <a:avLst/>
            <a:gdLst/>
            <a:ahLst/>
            <a:cxnLst/>
            <a:rect r="r" b="b" t="t" l="l"/>
            <a:pathLst>
              <a:path h="6356958" w="6293389">
                <a:moveTo>
                  <a:pt x="0" y="0"/>
                </a:moveTo>
                <a:lnTo>
                  <a:pt x="6293388" y="0"/>
                </a:lnTo>
                <a:lnTo>
                  <a:pt x="629338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96861" y="2940191"/>
            <a:ext cx="6065198" cy="3806380"/>
          </a:xfrm>
          <a:custGeom>
            <a:avLst/>
            <a:gdLst/>
            <a:ahLst/>
            <a:cxnLst/>
            <a:rect r="r" b="b" t="t" l="l"/>
            <a:pathLst>
              <a:path h="3806380" w="6065198">
                <a:moveTo>
                  <a:pt x="0" y="0"/>
                </a:moveTo>
                <a:lnTo>
                  <a:pt x="6065198" y="0"/>
                </a:lnTo>
                <a:lnTo>
                  <a:pt x="6065198" y="3806380"/>
                </a:lnTo>
                <a:lnTo>
                  <a:pt x="0" y="38063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09" t="0" r="-3322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96861" y="6798353"/>
            <a:ext cx="4667740" cy="2981519"/>
          </a:xfrm>
          <a:custGeom>
            <a:avLst/>
            <a:gdLst/>
            <a:ahLst/>
            <a:cxnLst/>
            <a:rect r="r" b="b" t="t" l="l"/>
            <a:pathLst>
              <a:path h="2981519" w="4667740">
                <a:moveTo>
                  <a:pt x="0" y="0"/>
                </a:moveTo>
                <a:lnTo>
                  <a:pt x="4667740" y="0"/>
                </a:lnTo>
                <a:lnTo>
                  <a:pt x="4667740" y="2981519"/>
                </a:lnTo>
                <a:lnTo>
                  <a:pt x="0" y="29815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294638" y="2224527"/>
            <a:ext cx="12567421" cy="66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3806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Saving Model &amp; Load Model 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00428" y="313409"/>
            <a:ext cx="11611313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Training Model </a:t>
            </a:r>
          </a:p>
          <a:p>
            <a:pPr algn="l">
              <a:lnSpc>
                <a:spcPts val="105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347865" y="2156891"/>
            <a:ext cx="14692313" cy="8287627"/>
            <a:chOff x="0" y="0"/>
            <a:chExt cx="4574358" cy="2580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4509588" cy="2511720"/>
            </a:xfrm>
            <a:custGeom>
              <a:avLst/>
              <a:gdLst/>
              <a:ahLst/>
              <a:cxnLst/>
              <a:rect r="r" b="b" t="t" l="l"/>
              <a:pathLst>
                <a:path h="2511720" w="4509588">
                  <a:moveTo>
                    <a:pt x="146050" y="2511720"/>
                  </a:moveTo>
                  <a:lnTo>
                    <a:pt x="4363538" y="2511720"/>
                  </a:lnTo>
                  <a:cubicBezTo>
                    <a:pt x="4443548" y="2511720"/>
                    <a:pt x="4509588" y="2445680"/>
                    <a:pt x="4509588" y="2365670"/>
                  </a:cubicBezTo>
                  <a:lnTo>
                    <a:pt x="4509588" y="146050"/>
                  </a:lnTo>
                  <a:cubicBezTo>
                    <a:pt x="4509588" y="66040"/>
                    <a:pt x="4443548" y="0"/>
                    <a:pt x="4363538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365670"/>
                  </a:lnTo>
                  <a:cubicBezTo>
                    <a:pt x="0" y="2446950"/>
                    <a:pt x="66040" y="2511720"/>
                    <a:pt x="146050" y="2511720"/>
                  </a:cubicBezTo>
                  <a:close/>
                </a:path>
              </a:pathLst>
            </a:custGeom>
            <a:solidFill>
              <a:srgbClr val="FFF6E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4358" cy="2580300"/>
            </a:xfrm>
            <a:custGeom>
              <a:avLst/>
              <a:gdLst/>
              <a:ahLst/>
              <a:cxnLst/>
              <a:rect r="r" b="b" t="t" l="l"/>
              <a:pathLst>
                <a:path h="2580300" w="4574358">
                  <a:moveTo>
                    <a:pt x="4510858" y="74930"/>
                  </a:moveTo>
                  <a:cubicBezTo>
                    <a:pt x="4482918" y="30480"/>
                    <a:pt x="4433388" y="0"/>
                    <a:pt x="4376238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378370"/>
                  </a:lnTo>
                  <a:cubicBezTo>
                    <a:pt x="0" y="2430440"/>
                    <a:pt x="25400" y="2476160"/>
                    <a:pt x="63500" y="2505370"/>
                  </a:cubicBezTo>
                  <a:cubicBezTo>
                    <a:pt x="91440" y="2549820"/>
                    <a:pt x="140970" y="2580300"/>
                    <a:pt x="211548" y="2580300"/>
                  </a:cubicBezTo>
                  <a:lnTo>
                    <a:pt x="4415608" y="2580300"/>
                  </a:lnTo>
                  <a:cubicBezTo>
                    <a:pt x="4503238" y="2580300"/>
                    <a:pt x="4574358" y="2509180"/>
                    <a:pt x="4574358" y="2421550"/>
                  </a:cubicBezTo>
                  <a:lnTo>
                    <a:pt x="4574358" y="206604"/>
                  </a:lnTo>
                  <a:cubicBezTo>
                    <a:pt x="4574358" y="149860"/>
                    <a:pt x="4548958" y="104140"/>
                    <a:pt x="4510858" y="74930"/>
                  </a:cubicBezTo>
                  <a:close/>
                  <a:moveTo>
                    <a:pt x="12700" y="237837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376238" y="12700"/>
                  </a:lnTo>
                  <a:cubicBezTo>
                    <a:pt x="4456248" y="12700"/>
                    <a:pt x="4522288" y="78740"/>
                    <a:pt x="4522288" y="158750"/>
                  </a:cubicBezTo>
                  <a:lnTo>
                    <a:pt x="4522288" y="2378370"/>
                  </a:lnTo>
                  <a:cubicBezTo>
                    <a:pt x="4522288" y="2458380"/>
                    <a:pt x="4456248" y="2524420"/>
                    <a:pt x="4376238" y="2524420"/>
                  </a:cubicBezTo>
                  <a:lnTo>
                    <a:pt x="158750" y="2524420"/>
                  </a:lnTo>
                  <a:cubicBezTo>
                    <a:pt x="78740" y="2524420"/>
                    <a:pt x="12700" y="2459650"/>
                    <a:pt x="12700" y="23783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694413"/>
            <a:ext cx="3828111" cy="615839"/>
            <a:chOff x="0" y="0"/>
            <a:chExt cx="5104148" cy="8211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1118" cy="821118"/>
            </a:xfrm>
            <a:custGeom>
              <a:avLst/>
              <a:gdLst/>
              <a:ahLst/>
              <a:cxnLst/>
              <a:rect r="r" b="b" t="t" l="l"/>
              <a:pathLst>
                <a:path h="821118" w="821118">
                  <a:moveTo>
                    <a:pt x="0" y="0"/>
                  </a:moveTo>
                  <a:lnTo>
                    <a:pt x="821118" y="0"/>
                  </a:lnTo>
                  <a:lnTo>
                    <a:pt x="821118" y="821118"/>
                  </a:lnTo>
                  <a:lnTo>
                    <a:pt x="0" y="821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122307" y="122057"/>
              <a:ext cx="3981841" cy="503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355454" y="3140190"/>
            <a:ext cx="11301259" cy="3531643"/>
          </a:xfrm>
          <a:custGeom>
            <a:avLst/>
            <a:gdLst/>
            <a:ahLst/>
            <a:cxnLst/>
            <a:rect r="r" b="b" t="t" l="l"/>
            <a:pathLst>
              <a:path h="3531643" w="11301259">
                <a:moveTo>
                  <a:pt x="0" y="0"/>
                </a:moveTo>
                <a:lnTo>
                  <a:pt x="11301259" y="0"/>
                </a:lnTo>
                <a:lnTo>
                  <a:pt x="11301259" y="3531643"/>
                </a:lnTo>
                <a:lnTo>
                  <a:pt x="0" y="35316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10311" y="7745291"/>
            <a:ext cx="10651779" cy="1816041"/>
          </a:xfrm>
          <a:custGeom>
            <a:avLst/>
            <a:gdLst/>
            <a:ahLst/>
            <a:cxnLst/>
            <a:rect r="r" b="b" t="t" l="l"/>
            <a:pathLst>
              <a:path h="1816041" w="10651779">
                <a:moveTo>
                  <a:pt x="0" y="0"/>
                </a:moveTo>
                <a:lnTo>
                  <a:pt x="10651779" y="0"/>
                </a:lnTo>
                <a:lnTo>
                  <a:pt x="10651779" y="1816041"/>
                </a:lnTo>
                <a:lnTo>
                  <a:pt x="0" y="18160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94638" y="2224527"/>
            <a:ext cx="12567421" cy="66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3806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Validating Data &amp; Avoid Overfitting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10311" y="6833758"/>
            <a:ext cx="12567421" cy="66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3806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Save Valid Model 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65800">
            <a:off x="-688093" y="8003542"/>
            <a:ext cx="5463727" cy="6145296"/>
          </a:xfrm>
          <a:custGeom>
            <a:avLst/>
            <a:gdLst/>
            <a:ahLst/>
            <a:cxnLst/>
            <a:rect r="r" b="b" t="t" l="l"/>
            <a:pathLst>
              <a:path h="6145296" w="5463727">
                <a:moveTo>
                  <a:pt x="0" y="0"/>
                </a:moveTo>
                <a:lnTo>
                  <a:pt x="5463727" y="0"/>
                </a:lnTo>
                <a:lnTo>
                  <a:pt x="5463727" y="6145297"/>
                </a:lnTo>
                <a:lnTo>
                  <a:pt x="0" y="6145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51179">
            <a:off x="12772642" y="-3892401"/>
            <a:ext cx="5936953" cy="6677554"/>
          </a:xfrm>
          <a:custGeom>
            <a:avLst/>
            <a:gdLst/>
            <a:ahLst/>
            <a:cxnLst/>
            <a:rect r="r" b="b" t="t" l="l"/>
            <a:pathLst>
              <a:path h="6677554" w="5936953">
                <a:moveTo>
                  <a:pt x="0" y="0"/>
                </a:moveTo>
                <a:lnTo>
                  <a:pt x="5936953" y="0"/>
                </a:lnTo>
                <a:lnTo>
                  <a:pt x="5936953" y="6677554"/>
                </a:lnTo>
                <a:lnTo>
                  <a:pt x="0" y="6677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7743" y="2038076"/>
            <a:ext cx="16332514" cy="5656512"/>
            <a:chOff x="0" y="0"/>
            <a:chExt cx="21776685" cy="754201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80975"/>
              <a:ext cx="21776685" cy="1663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75"/>
                </a:lnSpc>
              </a:pPr>
              <a:r>
                <a:rPr lang="en-US" sz="9075">
                  <a:solidFill>
                    <a:srgbClr val="000000"/>
                  </a:solidFill>
                  <a:latin typeface="Bright Retro"/>
                  <a:ea typeface="Bright Retro"/>
                  <a:cs typeface="Bright Retro"/>
                  <a:sym typeface="Bright Retro"/>
                </a:rPr>
                <a:t>Tujuan Projek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09401"/>
              <a:ext cx="21776685" cy="2139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56"/>
                </a:lnSpc>
              </a:pPr>
              <a:r>
                <a:rPr lang="en-US" sz="3111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Kami hendak mengembangkan sistem </a:t>
              </a:r>
              <a:r>
                <a:rPr lang="en-US" sz="3111" b="tru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handwriting recognition</a:t>
              </a:r>
              <a:r>
                <a:rPr lang="en-US" sz="3111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(pengenalan tulisan tangan) yang dapat me-recognize dan mengkonversi </a:t>
              </a:r>
              <a:r>
                <a:rPr lang="en-US" sz="3111" b="tru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gambar tulisan tangan</a:t>
              </a:r>
              <a:r>
                <a:rPr lang="en-US" sz="3111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menjadi </a:t>
              </a:r>
              <a:r>
                <a:rPr lang="en-US" sz="3111" b="tru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teks digital</a:t>
              </a:r>
              <a:r>
                <a:rPr lang="en-US" sz="3111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 . Sistem ini bertujuan untuk: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221927"/>
              <a:ext cx="21776685" cy="2320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7410" indent="-288705" lvl="1">
                <a:lnSpc>
                  <a:spcPts val="3476"/>
                </a:lnSpc>
                <a:buFont typeface="Arial"/>
                <a:buChar char="•"/>
              </a:pPr>
              <a:r>
                <a:rPr lang="en-US" sz="2674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mengenali tulisan tangan</a:t>
              </a:r>
            </a:p>
            <a:p>
              <a:pPr algn="l" marL="577410" indent="-288705" lvl="1">
                <a:lnSpc>
                  <a:spcPts val="3476"/>
                </a:lnSpc>
                <a:buFont typeface="Arial"/>
                <a:buChar char="•"/>
              </a:pPr>
              <a:r>
                <a:rPr lang="en-US" sz="2674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Memudahkan digitalisasi teks dari dokumen tulisan tangan secara efisien untuk tujuan tertentu</a:t>
              </a:r>
            </a:p>
            <a:p>
              <a:pPr algn="l" marL="577410" indent="-288705" lvl="1">
                <a:lnSpc>
                  <a:spcPts val="3476"/>
                </a:lnSpc>
                <a:buFont typeface="Arial"/>
                <a:buChar char="•"/>
              </a:pPr>
              <a:r>
                <a:rPr lang="en-US" sz="2674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Mengintegrasikan teknik OCR dan CNN untuk menangani tulisan tangan yang tidak konsisten dan memiliki noise.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00428" y="313409"/>
            <a:ext cx="11611313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Training Model </a:t>
            </a:r>
          </a:p>
          <a:p>
            <a:pPr algn="l">
              <a:lnSpc>
                <a:spcPts val="105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347865" y="2156891"/>
            <a:ext cx="14692313" cy="8287627"/>
            <a:chOff x="0" y="0"/>
            <a:chExt cx="4574358" cy="2580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4509588" cy="2511720"/>
            </a:xfrm>
            <a:custGeom>
              <a:avLst/>
              <a:gdLst/>
              <a:ahLst/>
              <a:cxnLst/>
              <a:rect r="r" b="b" t="t" l="l"/>
              <a:pathLst>
                <a:path h="2511720" w="4509588">
                  <a:moveTo>
                    <a:pt x="146050" y="2511720"/>
                  </a:moveTo>
                  <a:lnTo>
                    <a:pt x="4363538" y="2511720"/>
                  </a:lnTo>
                  <a:cubicBezTo>
                    <a:pt x="4443548" y="2511720"/>
                    <a:pt x="4509588" y="2445680"/>
                    <a:pt x="4509588" y="2365670"/>
                  </a:cubicBezTo>
                  <a:lnTo>
                    <a:pt x="4509588" y="146050"/>
                  </a:lnTo>
                  <a:cubicBezTo>
                    <a:pt x="4509588" y="66040"/>
                    <a:pt x="4443548" y="0"/>
                    <a:pt x="4363538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365670"/>
                  </a:lnTo>
                  <a:cubicBezTo>
                    <a:pt x="0" y="2446950"/>
                    <a:pt x="66040" y="2511720"/>
                    <a:pt x="146050" y="2511720"/>
                  </a:cubicBezTo>
                  <a:close/>
                </a:path>
              </a:pathLst>
            </a:custGeom>
            <a:solidFill>
              <a:srgbClr val="FFF6E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4358" cy="2580300"/>
            </a:xfrm>
            <a:custGeom>
              <a:avLst/>
              <a:gdLst/>
              <a:ahLst/>
              <a:cxnLst/>
              <a:rect r="r" b="b" t="t" l="l"/>
              <a:pathLst>
                <a:path h="2580300" w="4574358">
                  <a:moveTo>
                    <a:pt x="4510858" y="74930"/>
                  </a:moveTo>
                  <a:cubicBezTo>
                    <a:pt x="4482918" y="30480"/>
                    <a:pt x="4433388" y="0"/>
                    <a:pt x="4376238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378370"/>
                  </a:lnTo>
                  <a:cubicBezTo>
                    <a:pt x="0" y="2430440"/>
                    <a:pt x="25400" y="2476160"/>
                    <a:pt x="63500" y="2505370"/>
                  </a:cubicBezTo>
                  <a:cubicBezTo>
                    <a:pt x="91440" y="2549820"/>
                    <a:pt x="140970" y="2580300"/>
                    <a:pt x="211548" y="2580300"/>
                  </a:cubicBezTo>
                  <a:lnTo>
                    <a:pt x="4415608" y="2580300"/>
                  </a:lnTo>
                  <a:cubicBezTo>
                    <a:pt x="4503238" y="2580300"/>
                    <a:pt x="4574358" y="2509180"/>
                    <a:pt x="4574358" y="2421550"/>
                  </a:cubicBezTo>
                  <a:lnTo>
                    <a:pt x="4574358" y="206604"/>
                  </a:lnTo>
                  <a:cubicBezTo>
                    <a:pt x="4574358" y="149860"/>
                    <a:pt x="4548958" y="104140"/>
                    <a:pt x="4510858" y="74930"/>
                  </a:cubicBezTo>
                  <a:close/>
                  <a:moveTo>
                    <a:pt x="12700" y="237837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376238" y="12700"/>
                  </a:lnTo>
                  <a:cubicBezTo>
                    <a:pt x="4456248" y="12700"/>
                    <a:pt x="4522288" y="78740"/>
                    <a:pt x="4522288" y="158750"/>
                  </a:cubicBezTo>
                  <a:lnTo>
                    <a:pt x="4522288" y="2378370"/>
                  </a:lnTo>
                  <a:cubicBezTo>
                    <a:pt x="4522288" y="2458380"/>
                    <a:pt x="4456248" y="2524420"/>
                    <a:pt x="4376238" y="2524420"/>
                  </a:cubicBezTo>
                  <a:lnTo>
                    <a:pt x="158750" y="2524420"/>
                  </a:lnTo>
                  <a:cubicBezTo>
                    <a:pt x="78740" y="2524420"/>
                    <a:pt x="12700" y="2459650"/>
                    <a:pt x="12700" y="23783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694413"/>
            <a:ext cx="3828111" cy="615839"/>
            <a:chOff x="0" y="0"/>
            <a:chExt cx="5104148" cy="8211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1118" cy="821118"/>
            </a:xfrm>
            <a:custGeom>
              <a:avLst/>
              <a:gdLst/>
              <a:ahLst/>
              <a:cxnLst/>
              <a:rect r="r" b="b" t="t" l="l"/>
              <a:pathLst>
                <a:path h="821118" w="821118">
                  <a:moveTo>
                    <a:pt x="0" y="0"/>
                  </a:moveTo>
                  <a:lnTo>
                    <a:pt x="821118" y="0"/>
                  </a:lnTo>
                  <a:lnTo>
                    <a:pt x="821118" y="821118"/>
                  </a:lnTo>
                  <a:lnTo>
                    <a:pt x="0" y="821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122307" y="122057"/>
              <a:ext cx="3981841" cy="503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650655" y="3473440"/>
            <a:ext cx="9855387" cy="5654529"/>
          </a:xfrm>
          <a:custGeom>
            <a:avLst/>
            <a:gdLst/>
            <a:ahLst/>
            <a:cxnLst/>
            <a:rect r="r" b="b" t="t" l="l"/>
            <a:pathLst>
              <a:path h="5654529" w="9855387">
                <a:moveTo>
                  <a:pt x="0" y="0"/>
                </a:moveTo>
                <a:lnTo>
                  <a:pt x="9855387" y="0"/>
                </a:lnTo>
                <a:lnTo>
                  <a:pt x="9855387" y="5654529"/>
                </a:lnTo>
                <a:lnTo>
                  <a:pt x="0" y="5654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94638" y="2224527"/>
            <a:ext cx="12567421" cy="66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3806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Count Accuracy Ratio Based On Validation Data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00428" y="313409"/>
            <a:ext cx="11611313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Training Model </a:t>
            </a:r>
          </a:p>
          <a:p>
            <a:pPr algn="l">
              <a:lnSpc>
                <a:spcPts val="105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347865" y="2156891"/>
            <a:ext cx="14692313" cy="8287627"/>
            <a:chOff x="0" y="0"/>
            <a:chExt cx="4574358" cy="2580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4509588" cy="2511720"/>
            </a:xfrm>
            <a:custGeom>
              <a:avLst/>
              <a:gdLst/>
              <a:ahLst/>
              <a:cxnLst/>
              <a:rect r="r" b="b" t="t" l="l"/>
              <a:pathLst>
                <a:path h="2511720" w="4509588">
                  <a:moveTo>
                    <a:pt x="146050" y="2511720"/>
                  </a:moveTo>
                  <a:lnTo>
                    <a:pt x="4363538" y="2511720"/>
                  </a:lnTo>
                  <a:cubicBezTo>
                    <a:pt x="4443548" y="2511720"/>
                    <a:pt x="4509588" y="2445680"/>
                    <a:pt x="4509588" y="2365670"/>
                  </a:cubicBezTo>
                  <a:lnTo>
                    <a:pt x="4509588" y="146050"/>
                  </a:lnTo>
                  <a:cubicBezTo>
                    <a:pt x="4509588" y="66040"/>
                    <a:pt x="4443548" y="0"/>
                    <a:pt x="4363538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365670"/>
                  </a:lnTo>
                  <a:cubicBezTo>
                    <a:pt x="0" y="2446950"/>
                    <a:pt x="66040" y="2511720"/>
                    <a:pt x="146050" y="2511720"/>
                  </a:cubicBezTo>
                  <a:close/>
                </a:path>
              </a:pathLst>
            </a:custGeom>
            <a:solidFill>
              <a:srgbClr val="FFF6E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4358" cy="2580300"/>
            </a:xfrm>
            <a:custGeom>
              <a:avLst/>
              <a:gdLst/>
              <a:ahLst/>
              <a:cxnLst/>
              <a:rect r="r" b="b" t="t" l="l"/>
              <a:pathLst>
                <a:path h="2580300" w="4574358">
                  <a:moveTo>
                    <a:pt x="4510858" y="74930"/>
                  </a:moveTo>
                  <a:cubicBezTo>
                    <a:pt x="4482918" y="30480"/>
                    <a:pt x="4433388" y="0"/>
                    <a:pt x="4376238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378370"/>
                  </a:lnTo>
                  <a:cubicBezTo>
                    <a:pt x="0" y="2430440"/>
                    <a:pt x="25400" y="2476160"/>
                    <a:pt x="63500" y="2505370"/>
                  </a:cubicBezTo>
                  <a:cubicBezTo>
                    <a:pt x="91440" y="2549820"/>
                    <a:pt x="140970" y="2580300"/>
                    <a:pt x="211548" y="2580300"/>
                  </a:cubicBezTo>
                  <a:lnTo>
                    <a:pt x="4415608" y="2580300"/>
                  </a:lnTo>
                  <a:cubicBezTo>
                    <a:pt x="4503238" y="2580300"/>
                    <a:pt x="4574358" y="2509180"/>
                    <a:pt x="4574358" y="2421550"/>
                  </a:cubicBezTo>
                  <a:lnTo>
                    <a:pt x="4574358" y="206604"/>
                  </a:lnTo>
                  <a:cubicBezTo>
                    <a:pt x="4574358" y="149860"/>
                    <a:pt x="4548958" y="104140"/>
                    <a:pt x="4510858" y="74930"/>
                  </a:cubicBezTo>
                  <a:close/>
                  <a:moveTo>
                    <a:pt x="12700" y="237837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376238" y="12700"/>
                  </a:lnTo>
                  <a:cubicBezTo>
                    <a:pt x="4456248" y="12700"/>
                    <a:pt x="4522288" y="78740"/>
                    <a:pt x="4522288" y="158750"/>
                  </a:cubicBezTo>
                  <a:lnTo>
                    <a:pt x="4522288" y="2378370"/>
                  </a:lnTo>
                  <a:cubicBezTo>
                    <a:pt x="4522288" y="2458380"/>
                    <a:pt x="4456248" y="2524420"/>
                    <a:pt x="4376238" y="2524420"/>
                  </a:cubicBezTo>
                  <a:lnTo>
                    <a:pt x="158750" y="2524420"/>
                  </a:lnTo>
                  <a:cubicBezTo>
                    <a:pt x="78740" y="2524420"/>
                    <a:pt x="12700" y="2459650"/>
                    <a:pt x="12700" y="23783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694413"/>
            <a:ext cx="3828111" cy="615839"/>
            <a:chOff x="0" y="0"/>
            <a:chExt cx="5104148" cy="8211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1118" cy="821118"/>
            </a:xfrm>
            <a:custGeom>
              <a:avLst/>
              <a:gdLst/>
              <a:ahLst/>
              <a:cxnLst/>
              <a:rect r="r" b="b" t="t" l="l"/>
              <a:pathLst>
                <a:path h="821118" w="821118">
                  <a:moveTo>
                    <a:pt x="0" y="0"/>
                  </a:moveTo>
                  <a:lnTo>
                    <a:pt x="821118" y="0"/>
                  </a:lnTo>
                  <a:lnTo>
                    <a:pt x="821118" y="821118"/>
                  </a:lnTo>
                  <a:lnTo>
                    <a:pt x="0" y="821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122307" y="122057"/>
              <a:ext cx="3981841" cy="503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650655" y="3473440"/>
            <a:ext cx="9855387" cy="5654529"/>
          </a:xfrm>
          <a:custGeom>
            <a:avLst/>
            <a:gdLst/>
            <a:ahLst/>
            <a:cxnLst/>
            <a:rect r="r" b="b" t="t" l="l"/>
            <a:pathLst>
              <a:path h="5654529" w="9855387">
                <a:moveTo>
                  <a:pt x="0" y="0"/>
                </a:moveTo>
                <a:lnTo>
                  <a:pt x="9855387" y="0"/>
                </a:lnTo>
                <a:lnTo>
                  <a:pt x="9855387" y="5654529"/>
                </a:lnTo>
                <a:lnTo>
                  <a:pt x="0" y="5654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94638" y="2224527"/>
            <a:ext cx="12567421" cy="66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3806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Count Accuracy Ratio Based On Validation Data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00428" y="313409"/>
            <a:ext cx="11611313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Training Model </a:t>
            </a:r>
          </a:p>
          <a:p>
            <a:pPr algn="l">
              <a:lnSpc>
                <a:spcPts val="105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347865" y="2156891"/>
            <a:ext cx="14692313" cy="8287627"/>
            <a:chOff x="0" y="0"/>
            <a:chExt cx="4574358" cy="25803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4509588" cy="2511720"/>
            </a:xfrm>
            <a:custGeom>
              <a:avLst/>
              <a:gdLst/>
              <a:ahLst/>
              <a:cxnLst/>
              <a:rect r="r" b="b" t="t" l="l"/>
              <a:pathLst>
                <a:path h="2511720" w="4509588">
                  <a:moveTo>
                    <a:pt x="146050" y="2511720"/>
                  </a:moveTo>
                  <a:lnTo>
                    <a:pt x="4363538" y="2511720"/>
                  </a:lnTo>
                  <a:cubicBezTo>
                    <a:pt x="4443548" y="2511720"/>
                    <a:pt x="4509588" y="2445680"/>
                    <a:pt x="4509588" y="2365670"/>
                  </a:cubicBezTo>
                  <a:lnTo>
                    <a:pt x="4509588" y="146050"/>
                  </a:lnTo>
                  <a:cubicBezTo>
                    <a:pt x="4509588" y="66040"/>
                    <a:pt x="4443548" y="0"/>
                    <a:pt x="4363538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2365670"/>
                  </a:lnTo>
                  <a:cubicBezTo>
                    <a:pt x="0" y="2446950"/>
                    <a:pt x="66040" y="2511720"/>
                    <a:pt x="146050" y="2511720"/>
                  </a:cubicBezTo>
                  <a:close/>
                </a:path>
              </a:pathLst>
            </a:custGeom>
            <a:solidFill>
              <a:srgbClr val="FFF6E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4358" cy="2580300"/>
            </a:xfrm>
            <a:custGeom>
              <a:avLst/>
              <a:gdLst/>
              <a:ahLst/>
              <a:cxnLst/>
              <a:rect r="r" b="b" t="t" l="l"/>
              <a:pathLst>
                <a:path h="2580300" w="4574358">
                  <a:moveTo>
                    <a:pt x="4510858" y="74930"/>
                  </a:moveTo>
                  <a:cubicBezTo>
                    <a:pt x="4482918" y="30480"/>
                    <a:pt x="4433388" y="0"/>
                    <a:pt x="4376238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2378370"/>
                  </a:lnTo>
                  <a:cubicBezTo>
                    <a:pt x="0" y="2430440"/>
                    <a:pt x="25400" y="2476160"/>
                    <a:pt x="63500" y="2505370"/>
                  </a:cubicBezTo>
                  <a:cubicBezTo>
                    <a:pt x="91440" y="2549820"/>
                    <a:pt x="140970" y="2580300"/>
                    <a:pt x="211548" y="2580300"/>
                  </a:cubicBezTo>
                  <a:lnTo>
                    <a:pt x="4415608" y="2580300"/>
                  </a:lnTo>
                  <a:cubicBezTo>
                    <a:pt x="4503238" y="2580300"/>
                    <a:pt x="4574358" y="2509180"/>
                    <a:pt x="4574358" y="2421550"/>
                  </a:cubicBezTo>
                  <a:lnTo>
                    <a:pt x="4574358" y="206604"/>
                  </a:lnTo>
                  <a:cubicBezTo>
                    <a:pt x="4574358" y="149860"/>
                    <a:pt x="4548958" y="104140"/>
                    <a:pt x="4510858" y="74930"/>
                  </a:cubicBezTo>
                  <a:close/>
                  <a:moveTo>
                    <a:pt x="12700" y="2378370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376238" y="12700"/>
                  </a:lnTo>
                  <a:cubicBezTo>
                    <a:pt x="4456248" y="12700"/>
                    <a:pt x="4522288" y="78740"/>
                    <a:pt x="4522288" y="158750"/>
                  </a:cubicBezTo>
                  <a:lnTo>
                    <a:pt x="4522288" y="2378370"/>
                  </a:lnTo>
                  <a:cubicBezTo>
                    <a:pt x="4522288" y="2458380"/>
                    <a:pt x="4456248" y="2524420"/>
                    <a:pt x="4376238" y="2524420"/>
                  </a:cubicBezTo>
                  <a:lnTo>
                    <a:pt x="158750" y="2524420"/>
                  </a:lnTo>
                  <a:cubicBezTo>
                    <a:pt x="78740" y="2524420"/>
                    <a:pt x="12700" y="2459650"/>
                    <a:pt x="12700" y="23783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694413"/>
            <a:ext cx="3828111" cy="615839"/>
            <a:chOff x="0" y="0"/>
            <a:chExt cx="5104148" cy="82111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1118" cy="821118"/>
            </a:xfrm>
            <a:custGeom>
              <a:avLst/>
              <a:gdLst/>
              <a:ahLst/>
              <a:cxnLst/>
              <a:rect r="r" b="b" t="t" l="l"/>
              <a:pathLst>
                <a:path h="821118" w="821118">
                  <a:moveTo>
                    <a:pt x="0" y="0"/>
                  </a:moveTo>
                  <a:lnTo>
                    <a:pt x="821118" y="0"/>
                  </a:lnTo>
                  <a:lnTo>
                    <a:pt x="821118" y="821118"/>
                  </a:lnTo>
                  <a:lnTo>
                    <a:pt x="0" y="821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122307" y="122057"/>
              <a:ext cx="3981841" cy="503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601525" y="3416233"/>
            <a:ext cx="9084951" cy="5768944"/>
          </a:xfrm>
          <a:custGeom>
            <a:avLst/>
            <a:gdLst/>
            <a:ahLst/>
            <a:cxnLst/>
            <a:rect r="r" b="b" t="t" l="l"/>
            <a:pathLst>
              <a:path h="5768944" w="9084951">
                <a:moveTo>
                  <a:pt x="0" y="0"/>
                </a:moveTo>
                <a:lnTo>
                  <a:pt x="9084950" y="0"/>
                </a:lnTo>
                <a:lnTo>
                  <a:pt x="9084950" y="5768944"/>
                </a:lnTo>
                <a:lnTo>
                  <a:pt x="0" y="5768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94638" y="2224527"/>
            <a:ext cx="12567421" cy="66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3806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Accuracy Testing 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3239" y="1943187"/>
            <a:ext cx="4551595" cy="3667710"/>
          </a:xfrm>
          <a:custGeom>
            <a:avLst/>
            <a:gdLst/>
            <a:ahLst/>
            <a:cxnLst/>
            <a:rect r="r" b="b" t="t" l="l"/>
            <a:pathLst>
              <a:path h="3667710" w="4551595">
                <a:moveTo>
                  <a:pt x="0" y="0"/>
                </a:moveTo>
                <a:lnTo>
                  <a:pt x="4551595" y="0"/>
                </a:lnTo>
                <a:lnTo>
                  <a:pt x="4551595" y="3667710"/>
                </a:lnTo>
                <a:lnTo>
                  <a:pt x="0" y="3667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48776" y="1904373"/>
            <a:ext cx="4897588" cy="3706523"/>
          </a:xfrm>
          <a:custGeom>
            <a:avLst/>
            <a:gdLst/>
            <a:ahLst/>
            <a:cxnLst/>
            <a:rect r="r" b="b" t="t" l="l"/>
            <a:pathLst>
              <a:path h="3706523" w="4897588">
                <a:moveTo>
                  <a:pt x="0" y="0"/>
                </a:moveTo>
                <a:lnTo>
                  <a:pt x="4897588" y="0"/>
                </a:lnTo>
                <a:lnTo>
                  <a:pt x="4897588" y="3706524"/>
                </a:lnTo>
                <a:lnTo>
                  <a:pt x="0" y="3706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4758" y="1904373"/>
            <a:ext cx="6600003" cy="3706523"/>
          </a:xfrm>
          <a:custGeom>
            <a:avLst/>
            <a:gdLst/>
            <a:ahLst/>
            <a:cxnLst/>
            <a:rect r="r" b="b" t="t" l="l"/>
            <a:pathLst>
              <a:path h="3706523" w="6600003">
                <a:moveTo>
                  <a:pt x="0" y="0"/>
                </a:moveTo>
                <a:lnTo>
                  <a:pt x="6600003" y="0"/>
                </a:lnTo>
                <a:lnTo>
                  <a:pt x="6600003" y="3706524"/>
                </a:lnTo>
                <a:lnTo>
                  <a:pt x="0" y="37065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7951" y="6077622"/>
            <a:ext cx="5306794" cy="3598640"/>
          </a:xfrm>
          <a:custGeom>
            <a:avLst/>
            <a:gdLst/>
            <a:ahLst/>
            <a:cxnLst/>
            <a:rect r="r" b="b" t="t" l="l"/>
            <a:pathLst>
              <a:path h="3598640" w="5306794">
                <a:moveTo>
                  <a:pt x="0" y="0"/>
                </a:moveTo>
                <a:lnTo>
                  <a:pt x="5306794" y="0"/>
                </a:lnTo>
                <a:lnTo>
                  <a:pt x="5306794" y="3598639"/>
                </a:lnTo>
                <a:lnTo>
                  <a:pt x="0" y="3598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67442" y="6077622"/>
            <a:ext cx="5422607" cy="3598640"/>
          </a:xfrm>
          <a:custGeom>
            <a:avLst/>
            <a:gdLst/>
            <a:ahLst/>
            <a:cxnLst/>
            <a:rect r="r" b="b" t="t" l="l"/>
            <a:pathLst>
              <a:path h="3598640" w="5422607">
                <a:moveTo>
                  <a:pt x="0" y="0"/>
                </a:moveTo>
                <a:lnTo>
                  <a:pt x="5422607" y="0"/>
                </a:lnTo>
                <a:lnTo>
                  <a:pt x="5422607" y="3598639"/>
                </a:lnTo>
                <a:lnTo>
                  <a:pt x="0" y="3598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8623" y="711932"/>
            <a:ext cx="8725132" cy="76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87"/>
              </a:lnSpc>
            </a:pPr>
            <a:r>
              <a:rPr lang="en-US" sz="5787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Hasil output dengan test image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8942" y="1923780"/>
            <a:ext cx="7197021" cy="3219720"/>
          </a:xfrm>
          <a:custGeom>
            <a:avLst/>
            <a:gdLst/>
            <a:ahLst/>
            <a:cxnLst/>
            <a:rect r="r" b="b" t="t" l="l"/>
            <a:pathLst>
              <a:path h="3219720" w="7197021">
                <a:moveTo>
                  <a:pt x="0" y="0"/>
                </a:moveTo>
                <a:lnTo>
                  <a:pt x="7197021" y="0"/>
                </a:lnTo>
                <a:lnTo>
                  <a:pt x="7197021" y="3219720"/>
                </a:lnTo>
                <a:lnTo>
                  <a:pt x="0" y="3219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25916" y="1923780"/>
            <a:ext cx="7913143" cy="3219720"/>
          </a:xfrm>
          <a:custGeom>
            <a:avLst/>
            <a:gdLst/>
            <a:ahLst/>
            <a:cxnLst/>
            <a:rect r="r" b="b" t="t" l="l"/>
            <a:pathLst>
              <a:path h="3219720" w="7913143">
                <a:moveTo>
                  <a:pt x="0" y="0"/>
                </a:moveTo>
                <a:lnTo>
                  <a:pt x="7913142" y="0"/>
                </a:lnTo>
                <a:lnTo>
                  <a:pt x="7913142" y="3219720"/>
                </a:lnTo>
                <a:lnTo>
                  <a:pt x="0" y="3219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0176" y="5591175"/>
            <a:ext cx="8548819" cy="4005820"/>
          </a:xfrm>
          <a:custGeom>
            <a:avLst/>
            <a:gdLst/>
            <a:ahLst/>
            <a:cxnLst/>
            <a:rect r="r" b="b" t="t" l="l"/>
            <a:pathLst>
              <a:path h="4005820" w="8548819">
                <a:moveTo>
                  <a:pt x="0" y="0"/>
                </a:moveTo>
                <a:lnTo>
                  <a:pt x="8548819" y="0"/>
                </a:lnTo>
                <a:lnTo>
                  <a:pt x="8548819" y="4005820"/>
                </a:lnTo>
                <a:lnTo>
                  <a:pt x="0" y="4005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61253" y="5591175"/>
            <a:ext cx="8497194" cy="4005820"/>
          </a:xfrm>
          <a:custGeom>
            <a:avLst/>
            <a:gdLst/>
            <a:ahLst/>
            <a:cxnLst/>
            <a:rect r="r" b="b" t="t" l="l"/>
            <a:pathLst>
              <a:path h="4005820" w="8497194">
                <a:moveTo>
                  <a:pt x="0" y="0"/>
                </a:moveTo>
                <a:lnTo>
                  <a:pt x="8497194" y="0"/>
                </a:lnTo>
                <a:lnTo>
                  <a:pt x="8497194" y="4005820"/>
                </a:lnTo>
                <a:lnTo>
                  <a:pt x="0" y="4005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8623" y="711932"/>
            <a:ext cx="8725132" cy="76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87"/>
              </a:lnSpc>
            </a:pPr>
            <a:r>
              <a:rPr lang="en-US" sz="5787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Hasil output dengan test image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1538" y="2118853"/>
            <a:ext cx="6996155" cy="3762202"/>
          </a:xfrm>
          <a:custGeom>
            <a:avLst/>
            <a:gdLst/>
            <a:ahLst/>
            <a:cxnLst/>
            <a:rect r="r" b="b" t="t" l="l"/>
            <a:pathLst>
              <a:path h="3762202" w="6996155">
                <a:moveTo>
                  <a:pt x="0" y="0"/>
                </a:moveTo>
                <a:lnTo>
                  <a:pt x="6996155" y="0"/>
                </a:lnTo>
                <a:lnTo>
                  <a:pt x="6996155" y="3762202"/>
                </a:lnTo>
                <a:lnTo>
                  <a:pt x="0" y="3762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04637" y="2118853"/>
            <a:ext cx="8932914" cy="3762202"/>
          </a:xfrm>
          <a:custGeom>
            <a:avLst/>
            <a:gdLst/>
            <a:ahLst/>
            <a:cxnLst/>
            <a:rect r="r" b="b" t="t" l="l"/>
            <a:pathLst>
              <a:path h="3762202" w="8932914">
                <a:moveTo>
                  <a:pt x="0" y="0"/>
                </a:moveTo>
                <a:lnTo>
                  <a:pt x="8932914" y="0"/>
                </a:lnTo>
                <a:lnTo>
                  <a:pt x="8932914" y="3762202"/>
                </a:lnTo>
                <a:lnTo>
                  <a:pt x="0" y="3762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8677" y="6280466"/>
            <a:ext cx="8106494" cy="3274616"/>
          </a:xfrm>
          <a:custGeom>
            <a:avLst/>
            <a:gdLst/>
            <a:ahLst/>
            <a:cxnLst/>
            <a:rect r="r" b="b" t="t" l="l"/>
            <a:pathLst>
              <a:path h="3274616" w="8106494">
                <a:moveTo>
                  <a:pt x="0" y="0"/>
                </a:moveTo>
                <a:lnTo>
                  <a:pt x="8106493" y="0"/>
                </a:lnTo>
                <a:lnTo>
                  <a:pt x="8106493" y="3274616"/>
                </a:lnTo>
                <a:lnTo>
                  <a:pt x="0" y="3274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04637" y="6280466"/>
            <a:ext cx="8682363" cy="3333407"/>
          </a:xfrm>
          <a:custGeom>
            <a:avLst/>
            <a:gdLst/>
            <a:ahLst/>
            <a:cxnLst/>
            <a:rect r="r" b="b" t="t" l="l"/>
            <a:pathLst>
              <a:path h="3333407" w="8682363">
                <a:moveTo>
                  <a:pt x="0" y="0"/>
                </a:moveTo>
                <a:lnTo>
                  <a:pt x="8682363" y="0"/>
                </a:lnTo>
                <a:lnTo>
                  <a:pt x="8682363" y="3333407"/>
                </a:lnTo>
                <a:lnTo>
                  <a:pt x="0" y="33334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8623" y="711932"/>
            <a:ext cx="8725132" cy="76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87"/>
              </a:lnSpc>
            </a:pPr>
            <a:r>
              <a:rPr lang="en-US" sz="5787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Hasil output dengan test image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4074" y="2509930"/>
            <a:ext cx="8160240" cy="3147521"/>
          </a:xfrm>
          <a:custGeom>
            <a:avLst/>
            <a:gdLst/>
            <a:ahLst/>
            <a:cxnLst/>
            <a:rect r="r" b="b" t="t" l="l"/>
            <a:pathLst>
              <a:path h="3147521" w="8160240">
                <a:moveTo>
                  <a:pt x="0" y="0"/>
                </a:moveTo>
                <a:lnTo>
                  <a:pt x="8160241" y="0"/>
                </a:lnTo>
                <a:lnTo>
                  <a:pt x="8160241" y="3147521"/>
                </a:lnTo>
                <a:lnTo>
                  <a:pt x="0" y="3147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56584" y="2509930"/>
            <a:ext cx="8045173" cy="3147521"/>
          </a:xfrm>
          <a:custGeom>
            <a:avLst/>
            <a:gdLst/>
            <a:ahLst/>
            <a:cxnLst/>
            <a:rect r="r" b="b" t="t" l="l"/>
            <a:pathLst>
              <a:path h="3147521" w="8045173">
                <a:moveTo>
                  <a:pt x="0" y="0"/>
                </a:moveTo>
                <a:lnTo>
                  <a:pt x="8045173" y="0"/>
                </a:lnTo>
                <a:lnTo>
                  <a:pt x="8045173" y="3147521"/>
                </a:lnTo>
                <a:lnTo>
                  <a:pt x="0" y="31475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0406" y="6217217"/>
            <a:ext cx="8160240" cy="3041083"/>
          </a:xfrm>
          <a:custGeom>
            <a:avLst/>
            <a:gdLst/>
            <a:ahLst/>
            <a:cxnLst/>
            <a:rect r="r" b="b" t="t" l="l"/>
            <a:pathLst>
              <a:path h="3041083" w="8160240">
                <a:moveTo>
                  <a:pt x="0" y="0"/>
                </a:moveTo>
                <a:lnTo>
                  <a:pt x="8160241" y="0"/>
                </a:lnTo>
                <a:lnTo>
                  <a:pt x="8160241" y="3041083"/>
                </a:lnTo>
                <a:lnTo>
                  <a:pt x="0" y="30410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42916" y="6217217"/>
            <a:ext cx="8474678" cy="3041083"/>
          </a:xfrm>
          <a:custGeom>
            <a:avLst/>
            <a:gdLst/>
            <a:ahLst/>
            <a:cxnLst/>
            <a:rect r="r" b="b" t="t" l="l"/>
            <a:pathLst>
              <a:path h="3041083" w="8474678">
                <a:moveTo>
                  <a:pt x="0" y="0"/>
                </a:moveTo>
                <a:lnTo>
                  <a:pt x="8474678" y="0"/>
                </a:lnTo>
                <a:lnTo>
                  <a:pt x="8474678" y="3041083"/>
                </a:lnTo>
                <a:lnTo>
                  <a:pt x="0" y="3041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8623" y="711932"/>
            <a:ext cx="8725132" cy="76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87"/>
              </a:lnSpc>
            </a:pPr>
            <a:r>
              <a:rPr lang="en-US" sz="5787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Hasil output dengan test image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88815" y="2960219"/>
            <a:ext cx="14710370" cy="5182657"/>
          </a:xfrm>
          <a:custGeom>
            <a:avLst/>
            <a:gdLst/>
            <a:ahLst/>
            <a:cxnLst/>
            <a:rect r="r" b="b" t="t" l="l"/>
            <a:pathLst>
              <a:path h="5182657" w="14710370">
                <a:moveTo>
                  <a:pt x="0" y="0"/>
                </a:moveTo>
                <a:lnTo>
                  <a:pt x="14710370" y="0"/>
                </a:lnTo>
                <a:lnTo>
                  <a:pt x="14710370" y="5182657"/>
                </a:lnTo>
                <a:lnTo>
                  <a:pt x="0" y="5182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8623" y="711932"/>
            <a:ext cx="8725132" cy="76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87"/>
              </a:lnSpc>
            </a:pPr>
            <a:r>
              <a:rPr lang="en-US" sz="5787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Hasil output dengan test image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21610" y="-1809050"/>
            <a:ext cx="8005420" cy="9004051"/>
          </a:xfrm>
          <a:custGeom>
            <a:avLst/>
            <a:gdLst/>
            <a:ahLst/>
            <a:cxnLst/>
            <a:rect r="r" b="b" t="t" l="l"/>
            <a:pathLst>
              <a:path h="9004051" w="8005420">
                <a:moveTo>
                  <a:pt x="0" y="0"/>
                </a:moveTo>
                <a:lnTo>
                  <a:pt x="8005420" y="0"/>
                </a:lnTo>
                <a:lnTo>
                  <a:pt x="8005420" y="9004051"/>
                </a:lnTo>
                <a:lnTo>
                  <a:pt x="0" y="9004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49024">
            <a:off x="10934268" y="3713584"/>
            <a:ext cx="6995082" cy="9594253"/>
          </a:xfrm>
          <a:custGeom>
            <a:avLst/>
            <a:gdLst/>
            <a:ahLst/>
            <a:cxnLst/>
            <a:rect r="r" b="b" t="t" l="l"/>
            <a:pathLst>
              <a:path h="9594253" w="6995082">
                <a:moveTo>
                  <a:pt x="0" y="0"/>
                </a:moveTo>
                <a:lnTo>
                  <a:pt x="6995083" y="0"/>
                </a:lnTo>
                <a:lnTo>
                  <a:pt x="6995083" y="9594253"/>
                </a:lnTo>
                <a:lnTo>
                  <a:pt x="0" y="9594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54889"/>
            <a:ext cx="9685227" cy="355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6500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Thank</a:t>
            </a:r>
          </a:p>
          <a:p>
            <a:pPr algn="l">
              <a:lnSpc>
                <a:spcPts val="13200"/>
              </a:lnSpc>
            </a:pPr>
            <a:r>
              <a:rPr lang="en-US" sz="16500">
                <a:solidFill>
                  <a:srgbClr val="000000"/>
                </a:solidFill>
                <a:latin typeface="Bright Retro"/>
                <a:ea typeface="Bright Retro"/>
                <a:cs typeface="Bright Retro"/>
                <a:sym typeface="Bright Retro"/>
              </a:rPr>
              <a:t>You :)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00428" y="1402257"/>
            <a:ext cx="7225562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Methodology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97844" y="3349397"/>
            <a:ext cx="14692313" cy="5597086"/>
            <a:chOff x="0" y="0"/>
            <a:chExt cx="4574358" cy="17426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4509588" cy="1674037"/>
            </a:xfrm>
            <a:custGeom>
              <a:avLst/>
              <a:gdLst/>
              <a:ahLst/>
              <a:cxnLst/>
              <a:rect r="r" b="b" t="t" l="l"/>
              <a:pathLst>
                <a:path h="1674037" w="4509588">
                  <a:moveTo>
                    <a:pt x="146050" y="1674037"/>
                  </a:moveTo>
                  <a:lnTo>
                    <a:pt x="4363538" y="1674037"/>
                  </a:lnTo>
                  <a:cubicBezTo>
                    <a:pt x="4443548" y="1674037"/>
                    <a:pt x="4509588" y="1607997"/>
                    <a:pt x="4509588" y="1527987"/>
                  </a:cubicBezTo>
                  <a:lnTo>
                    <a:pt x="4509588" y="146050"/>
                  </a:lnTo>
                  <a:cubicBezTo>
                    <a:pt x="4509588" y="66040"/>
                    <a:pt x="4443548" y="0"/>
                    <a:pt x="4363538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527987"/>
                  </a:lnTo>
                  <a:cubicBezTo>
                    <a:pt x="0" y="1609267"/>
                    <a:pt x="66040" y="1674037"/>
                    <a:pt x="146050" y="1674037"/>
                  </a:cubicBezTo>
                  <a:close/>
                </a:path>
              </a:pathLst>
            </a:custGeom>
            <a:solidFill>
              <a:srgbClr val="FFF6E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4358" cy="1742617"/>
            </a:xfrm>
            <a:custGeom>
              <a:avLst/>
              <a:gdLst/>
              <a:ahLst/>
              <a:cxnLst/>
              <a:rect r="r" b="b" t="t" l="l"/>
              <a:pathLst>
                <a:path h="1742617" w="4574358">
                  <a:moveTo>
                    <a:pt x="4510858" y="74930"/>
                  </a:moveTo>
                  <a:cubicBezTo>
                    <a:pt x="4482918" y="30480"/>
                    <a:pt x="4433388" y="0"/>
                    <a:pt x="4376238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540687"/>
                  </a:lnTo>
                  <a:cubicBezTo>
                    <a:pt x="0" y="1592757"/>
                    <a:pt x="25400" y="1638477"/>
                    <a:pt x="63500" y="1667687"/>
                  </a:cubicBezTo>
                  <a:cubicBezTo>
                    <a:pt x="91440" y="1712137"/>
                    <a:pt x="140970" y="1742617"/>
                    <a:pt x="211548" y="1742617"/>
                  </a:cubicBezTo>
                  <a:lnTo>
                    <a:pt x="4415608" y="1742617"/>
                  </a:lnTo>
                  <a:cubicBezTo>
                    <a:pt x="4503238" y="1742617"/>
                    <a:pt x="4574358" y="1671497"/>
                    <a:pt x="4574358" y="1583867"/>
                  </a:cubicBezTo>
                  <a:lnTo>
                    <a:pt x="4574358" y="202260"/>
                  </a:lnTo>
                  <a:cubicBezTo>
                    <a:pt x="4574358" y="149860"/>
                    <a:pt x="4548958" y="104140"/>
                    <a:pt x="4510858" y="74930"/>
                  </a:cubicBezTo>
                  <a:close/>
                  <a:moveTo>
                    <a:pt x="12700" y="1540687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376238" y="12700"/>
                  </a:lnTo>
                  <a:cubicBezTo>
                    <a:pt x="4456248" y="12700"/>
                    <a:pt x="4522288" y="78740"/>
                    <a:pt x="4522288" y="158750"/>
                  </a:cubicBezTo>
                  <a:lnTo>
                    <a:pt x="4522288" y="1540687"/>
                  </a:lnTo>
                  <a:cubicBezTo>
                    <a:pt x="4522288" y="1620697"/>
                    <a:pt x="4456248" y="1686737"/>
                    <a:pt x="4376238" y="1686737"/>
                  </a:cubicBezTo>
                  <a:lnTo>
                    <a:pt x="158750" y="1686737"/>
                  </a:lnTo>
                  <a:cubicBezTo>
                    <a:pt x="78740" y="1686737"/>
                    <a:pt x="12700" y="1621967"/>
                    <a:pt x="12700" y="154068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439034" y="4730356"/>
            <a:ext cx="13227283" cy="79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2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Dataset tulisan tangan akan diperoleh dari sumber seperti MNIST dan IAM Handwriting Database, yang berisi gambar-gambar tulisan tangan dalam karakter alfabet.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94638" y="3922537"/>
            <a:ext cx="12567421" cy="66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3806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Pengumpulan Data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1694413"/>
            <a:ext cx="3828111" cy="615839"/>
            <a:chOff x="0" y="0"/>
            <a:chExt cx="5104148" cy="8211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1118" cy="821118"/>
            </a:xfrm>
            <a:custGeom>
              <a:avLst/>
              <a:gdLst/>
              <a:ahLst/>
              <a:cxnLst/>
              <a:rect r="r" b="b" t="t" l="l"/>
              <a:pathLst>
                <a:path h="821118" w="821118">
                  <a:moveTo>
                    <a:pt x="0" y="0"/>
                  </a:moveTo>
                  <a:lnTo>
                    <a:pt x="821118" y="0"/>
                  </a:lnTo>
                  <a:lnTo>
                    <a:pt x="821118" y="821118"/>
                  </a:lnTo>
                  <a:lnTo>
                    <a:pt x="0" y="821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22307" y="122057"/>
              <a:ext cx="3981841" cy="503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1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439034" y="6868973"/>
            <a:ext cx="13227283" cy="1597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6350" indent="-263175" lvl="1">
              <a:lnSpc>
                <a:spcPts val="3169"/>
              </a:lnSpc>
              <a:buFont typeface="Arial"/>
              <a:buChar char="•"/>
            </a:pPr>
            <a:r>
              <a:rPr lang="en-US" sz="2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Gambar tulisan tangan akan melalui tahap preprocessing, seperti resizing, konversi ke grayscale, dan normalisasi, untuk meningkatkan kualitas input sebelum digunakan pada model CRNN.</a:t>
            </a:r>
          </a:p>
          <a:p>
            <a:pPr algn="l" marL="526350" indent="-263175" lvl="1">
              <a:lnSpc>
                <a:spcPts val="3169"/>
              </a:lnSpc>
              <a:buFont typeface="Arial"/>
              <a:buChar char="•"/>
            </a:pPr>
            <a:r>
              <a:rPr lang="en-US" sz="2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Noise pada gambar akan diminimalisasi menggunakan teknik filtering sederhana.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94638" y="6062215"/>
            <a:ext cx="12567421" cy="66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3806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Preprocessing Data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00428" y="1402257"/>
            <a:ext cx="7225562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Methodology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97844" y="3349397"/>
            <a:ext cx="14692313" cy="4230519"/>
            <a:chOff x="0" y="0"/>
            <a:chExt cx="4574358" cy="13171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4509588" cy="1248565"/>
            </a:xfrm>
            <a:custGeom>
              <a:avLst/>
              <a:gdLst/>
              <a:ahLst/>
              <a:cxnLst/>
              <a:rect r="r" b="b" t="t" l="l"/>
              <a:pathLst>
                <a:path h="1248565" w="4509588">
                  <a:moveTo>
                    <a:pt x="146050" y="1248565"/>
                  </a:moveTo>
                  <a:lnTo>
                    <a:pt x="4363538" y="1248565"/>
                  </a:lnTo>
                  <a:cubicBezTo>
                    <a:pt x="4443548" y="1248565"/>
                    <a:pt x="4509588" y="1182525"/>
                    <a:pt x="4509588" y="1102515"/>
                  </a:cubicBezTo>
                  <a:lnTo>
                    <a:pt x="4509588" y="146050"/>
                  </a:lnTo>
                  <a:cubicBezTo>
                    <a:pt x="4509588" y="66040"/>
                    <a:pt x="4443548" y="0"/>
                    <a:pt x="4363538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102515"/>
                  </a:lnTo>
                  <a:cubicBezTo>
                    <a:pt x="0" y="1183795"/>
                    <a:pt x="66040" y="1248565"/>
                    <a:pt x="146050" y="1248565"/>
                  </a:cubicBezTo>
                  <a:close/>
                </a:path>
              </a:pathLst>
            </a:custGeom>
            <a:solidFill>
              <a:srgbClr val="FFF6E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4358" cy="1317145"/>
            </a:xfrm>
            <a:custGeom>
              <a:avLst/>
              <a:gdLst/>
              <a:ahLst/>
              <a:cxnLst/>
              <a:rect r="r" b="b" t="t" l="l"/>
              <a:pathLst>
                <a:path h="1317145" w="4574358">
                  <a:moveTo>
                    <a:pt x="4510858" y="74930"/>
                  </a:moveTo>
                  <a:cubicBezTo>
                    <a:pt x="4482918" y="30480"/>
                    <a:pt x="4433388" y="0"/>
                    <a:pt x="4376238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115215"/>
                  </a:lnTo>
                  <a:cubicBezTo>
                    <a:pt x="0" y="1167285"/>
                    <a:pt x="25400" y="1213005"/>
                    <a:pt x="63500" y="1242215"/>
                  </a:cubicBezTo>
                  <a:cubicBezTo>
                    <a:pt x="91440" y="1286665"/>
                    <a:pt x="140970" y="1317145"/>
                    <a:pt x="211548" y="1317145"/>
                  </a:cubicBezTo>
                  <a:lnTo>
                    <a:pt x="4415608" y="1317145"/>
                  </a:lnTo>
                  <a:cubicBezTo>
                    <a:pt x="4503238" y="1317145"/>
                    <a:pt x="4574358" y="1246025"/>
                    <a:pt x="4574358" y="1158395"/>
                  </a:cubicBezTo>
                  <a:lnTo>
                    <a:pt x="4574358" y="200054"/>
                  </a:lnTo>
                  <a:cubicBezTo>
                    <a:pt x="4574358" y="149860"/>
                    <a:pt x="4548958" y="104140"/>
                    <a:pt x="4510858" y="74930"/>
                  </a:cubicBezTo>
                  <a:close/>
                  <a:moveTo>
                    <a:pt x="12700" y="1115215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376238" y="12700"/>
                  </a:lnTo>
                  <a:cubicBezTo>
                    <a:pt x="4456248" y="12700"/>
                    <a:pt x="4522288" y="78740"/>
                    <a:pt x="4522288" y="158750"/>
                  </a:cubicBezTo>
                  <a:lnTo>
                    <a:pt x="4522288" y="1115215"/>
                  </a:lnTo>
                  <a:cubicBezTo>
                    <a:pt x="4522288" y="1195225"/>
                    <a:pt x="4456248" y="1261265"/>
                    <a:pt x="4376238" y="1261265"/>
                  </a:cubicBezTo>
                  <a:lnTo>
                    <a:pt x="158750" y="1261265"/>
                  </a:lnTo>
                  <a:cubicBezTo>
                    <a:pt x="78740" y="1261265"/>
                    <a:pt x="12700" y="1196495"/>
                    <a:pt x="12700" y="11152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530359" y="5114925"/>
            <a:ext cx="13227283" cy="199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6350" indent="-263175" lvl="1">
              <a:lnSpc>
                <a:spcPts val="3169"/>
              </a:lnSpc>
              <a:buFont typeface="Arial"/>
              <a:buChar char="•"/>
            </a:pPr>
            <a:r>
              <a:rPr lang="en-US" sz="2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CNN akan dibangun menggunakan arsitektur yang terdiri dari lapisan konvolusi untuk mengekstraksi fitur dari gambar tulisan tangan.</a:t>
            </a:r>
          </a:p>
          <a:p>
            <a:pPr algn="l" marL="526350" indent="-263175" lvl="1">
              <a:lnSpc>
                <a:spcPts val="3169"/>
              </a:lnSpc>
              <a:buFont typeface="Arial"/>
              <a:buChar char="•"/>
            </a:pPr>
            <a:r>
              <a:rPr lang="en-US" sz="2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Model akan dilatih menggunakan dataset yang telah dipreprocessing. Setiap gambar akan diberi label sesuai dengan karakter yang ingin dikenali.</a:t>
            </a:r>
          </a:p>
          <a:p>
            <a:pPr algn="l">
              <a:lnSpc>
                <a:spcPts val="316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294638" y="3922537"/>
            <a:ext cx="12567421" cy="66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3806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Pembangunan Model CNN + RNN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1694413"/>
            <a:ext cx="3828111" cy="615839"/>
            <a:chOff x="0" y="0"/>
            <a:chExt cx="5104148" cy="8211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1118" cy="821118"/>
            </a:xfrm>
            <a:custGeom>
              <a:avLst/>
              <a:gdLst/>
              <a:ahLst/>
              <a:cxnLst/>
              <a:rect r="r" b="b" t="t" l="l"/>
              <a:pathLst>
                <a:path h="821118" w="821118">
                  <a:moveTo>
                    <a:pt x="0" y="0"/>
                  </a:moveTo>
                  <a:lnTo>
                    <a:pt x="821118" y="0"/>
                  </a:lnTo>
                  <a:lnTo>
                    <a:pt x="821118" y="821118"/>
                  </a:lnTo>
                  <a:lnTo>
                    <a:pt x="0" y="821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22307" y="122057"/>
              <a:ext cx="3981841" cy="503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1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00428" y="1402257"/>
            <a:ext cx="7225562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Class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97844" y="3349397"/>
            <a:ext cx="14692313" cy="4230519"/>
            <a:chOff x="0" y="0"/>
            <a:chExt cx="4574358" cy="13171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4509588" cy="1248565"/>
            </a:xfrm>
            <a:custGeom>
              <a:avLst/>
              <a:gdLst/>
              <a:ahLst/>
              <a:cxnLst/>
              <a:rect r="r" b="b" t="t" l="l"/>
              <a:pathLst>
                <a:path h="1248565" w="4509588">
                  <a:moveTo>
                    <a:pt x="146050" y="1248565"/>
                  </a:moveTo>
                  <a:lnTo>
                    <a:pt x="4363538" y="1248565"/>
                  </a:lnTo>
                  <a:cubicBezTo>
                    <a:pt x="4443548" y="1248565"/>
                    <a:pt x="4509588" y="1182525"/>
                    <a:pt x="4509588" y="1102515"/>
                  </a:cubicBezTo>
                  <a:lnTo>
                    <a:pt x="4509588" y="146050"/>
                  </a:lnTo>
                  <a:cubicBezTo>
                    <a:pt x="4509588" y="66040"/>
                    <a:pt x="4443548" y="0"/>
                    <a:pt x="4363538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102515"/>
                  </a:lnTo>
                  <a:cubicBezTo>
                    <a:pt x="0" y="1183795"/>
                    <a:pt x="66040" y="1248565"/>
                    <a:pt x="146050" y="1248565"/>
                  </a:cubicBezTo>
                  <a:close/>
                </a:path>
              </a:pathLst>
            </a:custGeom>
            <a:solidFill>
              <a:srgbClr val="FFF6E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4358" cy="1317145"/>
            </a:xfrm>
            <a:custGeom>
              <a:avLst/>
              <a:gdLst/>
              <a:ahLst/>
              <a:cxnLst/>
              <a:rect r="r" b="b" t="t" l="l"/>
              <a:pathLst>
                <a:path h="1317145" w="4574358">
                  <a:moveTo>
                    <a:pt x="4510858" y="74930"/>
                  </a:moveTo>
                  <a:cubicBezTo>
                    <a:pt x="4482918" y="30480"/>
                    <a:pt x="4433388" y="0"/>
                    <a:pt x="4376238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115215"/>
                  </a:lnTo>
                  <a:cubicBezTo>
                    <a:pt x="0" y="1167285"/>
                    <a:pt x="25400" y="1213005"/>
                    <a:pt x="63500" y="1242215"/>
                  </a:cubicBezTo>
                  <a:cubicBezTo>
                    <a:pt x="91440" y="1286665"/>
                    <a:pt x="140970" y="1317145"/>
                    <a:pt x="211548" y="1317145"/>
                  </a:cubicBezTo>
                  <a:lnTo>
                    <a:pt x="4415608" y="1317145"/>
                  </a:lnTo>
                  <a:cubicBezTo>
                    <a:pt x="4503238" y="1317145"/>
                    <a:pt x="4574358" y="1246025"/>
                    <a:pt x="4574358" y="1158395"/>
                  </a:cubicBezTo>
                  <a:lnTo>
                    <a:pt x="4574358" y="200054"/>
                  </a:lnTo>
                  <a:cubicBezTo>
                    <a:pt x="4574358" y="149860"/>
                    <a:pt x="4548958" y="104140"/>
                    <a:pt x="4510858" y="74930"/>
                  </a:cubicBezTo>
                  <a:close/>
                  <a:moveTo>
                    <a:pt x="12700" y="1115215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376238" y="12700"/>
                  </a:lnTo>
                  <a:cubicBezTo>
                    <a:pt x="4456248" y="12700"/>
                    <a:pt x="4522288" y="78740"/>
                    <a:pt x="4522288" y="158750"/>
                  </a:cubicBezTo>
                  <a:lnTo>
                    <a:pt x="4522288" y="1115215"/>
                  </a:lnTo>
                  <a:cubicBezTo>
                    <a:pt x="4522288" y="1195225"/>
                    <a:pt x="4456248" y="1261265"/>
                    <a:pt x="4376238" y="1261265"/>
                  </a:cubicBezTo>
                  <a:lnTo>
                    <a:pt x="158750" y="1261265"/>
                  </a:lnTo>
                  <a:cubicBezTo>
                    <a:pt x="78740" y="1261265"/>
                    <a:pt x="12700" y="1196495"/>
                    <a:pt x="12700" y="11152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530359" y="5715000"/>
            <a:ext cx="13227283" cy="79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6350" indent="-263175" lvl="1">
              <a:lnSpc>
                <a:spcPts val="3169"/>
              </a:lnSpc>
              <a:buFont typeface="Arial"/>
              <a:buChar char="•"/>
            </a:pPr>
            <a:r>
              <a:rPr lang="en-US" sz="2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26 kelas yang terdiri dari huruf A - Z (uppercase)</a:t>
            </a:r>
          </a:p>
          <a:p>
            <a:pPr algn="l">
              <a:lnSpc>
                <a:spcPts val="316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294638" y="3922537"/>
            <a:ext cx="12567421" cy="66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3806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Terdapat 26 Class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1694413"/>
            <a:ext cx="3828111" cy="615839"/>
            <a:chOff x="0" y="0"/>
            <a:chExt cx="5104148" cy="8211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1118" cy="821118"/>
            </a:xfrm>
            <a:custGeom>
              <a:avLst/>
              <a:gdLst/>
              <a:ahLst/>
              <a:cxnLst/>
              <a:rect r="r" b="b" t="t" l="l"/>
              <a:pathLst>
                <a:path h="821118" w="821118">
                  <a:moveTo>
                    <a:pt x="0" y="0"/>
                  </a:moveTo>
                  <a:lnTo>
                    <a:pt x="821118" y="0"/>
                  </a:lnTo>
                  <a:lnTo>
                    <a:pt x="821118" y="821118"/>
                  </a:lnTo>
                  <a:lnTo>
                    <a:pt x="0" y="821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22307" y="122057"/>
              <a:ext cx="3981841" cy="503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1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6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65800">
            <a:off x="-688093" y="8003542"/>
            <a:ext cx="5463727" cy="6145296"/>
          </a:xfrm>
          <a:custGeom>
            <a:avLst/>
            <a:gdLst/>
            <a:ahLst/>
            <a:cxnLst/>
            <a:rect r="r" b="b" t="t" l="l"/>
            <a:pathLst>
              <a:path h="6145296" w="5463727">
                <a:moveTo>
                  <a:pt x="0" y="0"/>
                </a:moveTo>
                <a:lnTo>
                  <a:pt x="5463727" y="0"/>
                </a:lnTo>
                <a:lnTo>
                  <a:pt x="5463727" y="6145297"/>
                </a:lnTo>
                <a:lnTo>
                  <a:pt x="0" y="6145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51179">
            <a:off x="12772642" y="-3892401"/>
            <a:ext cx="5936953" cy="6677554"/>
          </a:xfrm>
          <a:custGeom>
            <a:avLst/>
            <a:gdLst/>
            <a:ahLst/>
            <a:cxnLst/>
            <a:rect r="r" b="b" t="t" l="l"/>
            <a:pathLst>
              <a:path h="6677554" w="5936953">
                <a:moveTo>
                  <a:pt x="0" y="0"/>
                </a:moveTo>
                <a:lnTo>
                  <a:pt x="5936953" y="0"/>
                </a:lnTo>
                <a:lnTo>
                  <a:pt x="5936953" y="6677554"/>
                </a:lnTo>
                <a:lnTo>
                  <a:pt x="0" y="6677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7743" y="2359659"/>
            <a:ext cx="16332514" cy="5013345"/>
            <a:chOff x="0" y="0"/>
            <a:chExt cx="21776685" cy="668445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80975"/>
              <a:ext cx="21776685" cy="1663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075"/>
                </a:lnSpc>
              </a:pPr>
              <a:r>
                <a:rPr lang="en-US" sz="9075">
                  <a:solidFill>
                    <a:srgbClr val="000000"/>
                  </a:solidFill>
                  <a:latin typeface="Bright Retro"/>
                  <a:ea typeface="Bright Retro"/>
                  <a:cs typeface="Bright Retro"/>
                  <a:sym typeface="Bright Retro"/>
                </a:rPr>
                <a:t>Model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09401"/>
              <a:ext cx="21776685" cy="697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56"/>
                </a:lnSpc>
              </a:pPr>
              <a:r>
                <a:rPr lang="en-US" sz="3111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Sampai saat ini kami telah </a:t>
              </a:r>
              <a:r>
                <a:rPr lang="en-US" sz="3111" i="true">
                  <a:solidFill>
                    <a:srgbClr val="000000"/>
                  </a:solidFill>
                  <a:latin typeface="Inter Italics"/>
                  <a:ea typeface="Inter Italics"/>
                  <a:cs typeface="Inter Italics"/>
                  <a:sym typeface="Inter Italics"/>
                </a:rPr>
                <a:t>mendevelop 5 model dengan rincian</a:t>
              </a:r>
              <a:r>
                <a:rPr lang="en-US" sz="3111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: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780171"/>
              <a:ext cx="21776685" cy="29042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77410" indent="-288705" lvl="1">
                <a:lnSpc>
                  <a:spcPts val="3476"/>
                </a:lnSpc>
                <a:buAutoNum type="arabicPeriod" startAt="1"/>
              </a:pPr>
              <a:r>
                <a:rPr lang="en-US" sz="2674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EasyOCR (Pre Trained)</a:t>
              </a:r>
            </a:p>
            <a:p>
              <a:pPr algn="l" marL="577410" indent="-288705" lvl="1">
                <a:lnSpc>
                  <a:spcPts val="3476"/>
                </a:lnSpc>
                <a:buAutoNum type="arabicPeriod" startAt="1"/>
              </a:pPr>
              <a:r>
                <a:rPr lang="en-US" sz="2674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Tesseract(Pre Trained</a:t>
              </a:r>
            </a:p>
            <a:p>
              <a:pPr algn="l" marL="577410" indent="-288705" lvl="1">
                <a:lnSpc>
                  <a:spcPts val="3476"/>
                </a:lnSpc>
                <a:buAutoNum type="arabicPeriod" startAt="1"/>
              </a:pPr>
              <a:r>
                <a:rPr lang="en-US" sz="2674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trOCR(Pre Trained)</a:t>
              </a:r>
            </a:p>
            <a:p>
              <a:pPr algn="l" marL="577410" indent="-288705" lvl="1">
                <a:lnSpc>
                  <a:spcPts val="3476"/>
                </a:lnSpc>
                <a:buAutoNum type="arabicPeriod" startAt="1"/>
              </a:pPr>
              <a:r>
                <a:rPr lang="en-US" sz="2674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CRNN (Non Pretrained) </a:t>
              </a:r>
            </a:p>
            <a:p>
              <a:pPr algn="l" marL="577410" indent="-288705" lvl="1">
                <a:lnSpc>
                  <a:spcPts val="3476"/>
                </a:lnSpc>
                <a:buAutoNum type="arabicPeriod" startAt="1"/>
              </a:pPr>
              <a:r>
                <a:rPr lang="en-US" sz="2674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CRNN With trOCR (Combined)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87E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4046">
            <a:off x="14277548" y="5025246"/>
            <a:ext cx="8411352" cy="8862536"/>
          </a:xfrm>
          <a:custGeom>
            <a:avLst/>
            <a:gdLst/>
            <a:ahLst/>
            <a:cxnLst/>
            <a:rect r="r" b="b" t="t" l="l"/>
            <a:pathLst>
              <a:path h="8862536" w="8411352">
                <a:moveTo>
                  <a:pt x="0" y="0"/>
                </a:moveTo>
                <a:lnTo>
                  <a:pt x="8411352" y="0"/>
                </a:lnTo>
                <a:lnTo>
                  <a:pt x="8411352" y="8862536"/>
                </a:lnTo>
                <a:lnTo>
                  <a:pt x="0" y="8862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00428" y="1402257"/>
            <a:ext cx="7225562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00"/>
              </a:lnSpc>
            </a:pPr>
            <a:r>
              <a:rPr lang="en-US" sz="10500">
                <a:solidFill>
                  <a:srgbClr val="FFF6EC"/>
                </a:solidFill>
                <a:latin typeface="Bright Retro"/>
                <a:ea typeface="Bright Retro"/>
                <a:cs typeface="Bright Retro"/>
                <a:sym typeface="Bright Retro"/>
              </a:rPr>
              <a:t>Why CRNN?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97844" y="3349397"/>
            <a:ext cx="14692313" cy="6738578"/>
            <a:chOff x="0" y="0"/>
            <a:chExt cx="4574358" cy="20980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4509588" cy="2029433"/>
            </a:xfrm>
            <a:custGeom>
              <a:avLst/>
              <a:gdLst/>
              <a:ahLst/>
              <a:cxnLst/>
              <a:rect r="r" b="b" t="t" l="l"/>
              <a:pathLst>
                <a:path h="2029433" w="4509588">
                  <a:moveTo>
                    <a:pt x="146050" y="2029433"/>
                  </a:moveTo>
                  <a:lnTo>
                    <a:pt x="4363538" y="2029433"/>
                  </a:lnTo>
                  <a:cubicBezTo>
                    <a:pt x="4443548" y="2029433"/>
                    <a:pt x="4509588" y="1963394"/>
                    <a:pt x="4509588" y="1883383"/>
                  </a:cubicBezTo>
                  <a:lnTo>
                    <a:pt x="4509588" y="146050"/>
                  </a:lnTo>
                  <a:cubicBezTo>
                    <a:pt x="4509588" y="66040"/>
                    <a:pt x="4443548" y="0"/>
                    <a:pt x="4363538" y="0"/>
                  </a:cubicBezTo>
                  <a:lnTo>
                    <a:pt x="146050" y="0"/>
                  </a:lnTo>
                  <a:cubicBezTo>
                    <a:pt x="66040" y="0"/>
                    <a:pt x="0" y="66040"/>
                    <a:pt x="0" y="146050"/>
                  </a:cubicBezTo>
                  <a:lnTo>
                    <a:pt x="0" y="1883383"/>
                  </a:lnTo>
                  <a:cubicBezTo>
                    <a:pt x="0" y="1964663"/>
                    <a:pt x="66040" y="2029433"/>
                    <a:pt x="146050" y="2029433"/>
                  </a:cubicBezTo>
                  <a:close/>
                </a:path>
              </a:pathLst>
            </a:custGeom>
            <a:solidFill>
              <a:srgbClr val="FFF6E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4358" cy="2098013"/>
            </a:xfrm>
            <a:custGeom>
              <a:avLst/>
              <a:gdLst/>
              <a:ahLst/>
              <a:cxnLst/>
              <a:rect r="r" b="b" t="t" l="l"/>
              <a:pathLst>
                <a:path h="2098013" w="4574358">
                  <a:moveTo>
                    <a:pt x="4510858" y="74930"/>
                  </a:moveTo>
                  <a:cubicBezTo>
                    <a:pt x="4482918" y="30480"/>
                    <a:pt x="4433388" y="0"/>
                    <a:pt x="4376238" y="0"/>
                  </a:cubicBezTo>
                  <a:lnTo>
                    <a:pt x="158750" y="0"/>
                  </a:lnTo>
                  <a:cubicBezTo>
                    <a:pt x="71120" y="0"/>
                    <a:pt x="0" y="71120"/>
                    <a:pt x="0" y="158750"/>
                  </a:cubicBezTo>
                  <a:lnTo>
                    <a:pt x="0" y="1896083"/>
                  </a:lnTo>
                  <a:cubicBezTo>
                    <a:pt x="0" y="1948154"/>
                    <a:pt x="25400" y="1993873"/>
                    <a:pt x="63500" y="2023083"/>
                  </a:cubicBezTo>
                  <a:cubicBezTo>
                    <a:pt x="91440" y="2067533"/>
                    <a:pt x="140970" y="2098013"/>
                    <a:pt x="211548" y="2098013"/>
                  </a:cubicBezTo>
                  <a:lnTo>
                    <a:pt x="4415608" y="2098013"/>
                  </a:lnTo>
                  <a:cubicBezTo>
                    <a:pt x="4503238" y="2098013"/>
                    <a:pt x="4574358" y="2026894"/>
                    <a:pt x="4574358" y="1939264"/>
                  </a:cubicBezTo>
                  <a:lnTo>
                    <a:pt x="4574358" y="204103"/>
                  </a:lnTo>
                  <a:cubicBezTo>
                    <a:pt x="4574358" y="149860"/>
                    <a:pt x="4548958" y="104140"/>
                    <a:pt x="4510858" y="74930"/>
                  </a:cubicBezTo>
                  <a:close/>
                  <a:moveTo>
                    <a:pt x="12700" y="1896083"/>
                  </a:moveTo>
                  <a:lnTo>
                    <a:pt x="12700" y="158750"/>
                  </a:lnTo>
                  <a:cubicBezTo>
                    <a:pt x="12700" y="78740"/>
                    <a:pt x="78740" y="12700"/>
                    <a:pt x="158750" y="12700"/>
                  </a:cubicBezTo>
                  <a:lnTo>
                    <a:pt x="4376238" y="12700"/>
                  </a:lnTo>
                  <a:cubicBezTo>
                    <a:pt x="4456248" y="12700"/>
                    <a:pt x="4522288" y="78740"/>
                    <a:pt x="4522288" y="158750"/>
                  </a:cubicBezTo>
                  <a:lnTo>
                    <a:pt x="4522288" y="1896083"/>
                  </a:lnTo>
                  <a:cubicBezTo>
                    <a:pt x="4522288" y="1976094"/>
                    <a:pt x="4456248" y="2042133"/>
                    <a:pt x="4376238" y="2042133"/>
                  </a:cubicBezTo>
                  <a:lnTo>
                    <a:pt x="158750" y="2042133"/>
                  </a:lnTo>
                  <a:cubicBezTo>
                    <a:pt x="78740" y="2042133"/>
                    <a:pt x="12700" y="1977363"/>
                    <a:pt x="12700" y="1896083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294638" y="4773148"/>
            <a:ext cx="13227283" cy="4398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6350" indent="-263175" lvl="1">
              <a:lnSpc>
                <a:spcPts val="3169"/>
              </a:lnSpc>
              <a:buFont typeface="Arial"/>
              <a:buChar char="•"/>
            </a:pPr>
            <a:r>
              <a:rPr lang="en-US" sz="2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CNN</a:t>
            </a:r>
            <a:r>
              <a:rPr lang="en-US" sz="2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lebih cocok untuk mengenali </a:t>
            </a:r>
            <a:r>
              <a:rPr lang="en-US" b="true" sz="243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pola spasial dalam gambar</a:t>
            </a:r>
            <a:r>
              <a:rPr lang="en-US" sz="2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misalnya dalam klasifikasi gambar atau deteksi objek. Namun, dalam pengenalan tulisan tangan, kita tidak hanya berurusan dengan pola spasial, tetapi </a:t>
            </a:r>
            <a:r>
              <a:rPr lang="en-US" b="true" sz="2437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juga dengan urutan </a:t>
            </a:r>
            <a:r>
              <a:rPr lang="en-US" sz="2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karakter atau kat</a:t>
            </a:r>
          </a:p>
          <a:p>
            <a:pPr algn="l" marL="526350" indent="-263175" lvl="1">
              <a:lnSpc>
                <a:spcPts val="3169"/>
              </a:lnSpc>
              <a:buFont typeface="Arial"/>
              <a:buChar char="•"/>
            </a:pPr>
            <a:r>
              <a:rPr lang="en-US" sz="2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CRNN menggabungkan CNN dengan RNN (Recurrent Neural Network), yang lebih baik dalam menangani data sekuensial atau urutan, seperti teks atau tulisan tangan</a:t>
            </a:r>
          </a:p>
          <a:p>
            <a:pPr algn="l" marL="526350" indent="-263175" lvl="1">
              <a:lnSpc>
                <a:spcPts val="3169"/>
              </a:lnSpc>
              <a:buFont typeface="Arial"/>
              <a:buChar char="•"/>
            </a:pPr>
            <a:r>
              <a:rPr lang="en-US" sz="243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Tulisan tangan biasanya tidak konsisten, dan huruf-huruf dalam kata sering tumpang tindih atau saling terhubung. Dengan RNN, model dapat memanfaatkan konteks urutan karakter sebelumnya untuk memperbaiki prediksi karakter yang sulit dikenali secara terpisah.</a:t>
            </a:r>
          </a:p>
          <a:p>
            <a:pPr algn="l">
              <a:lnSpc>
                <a:spcPts val="316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294638" y="3922537"/>
            <a:ext cx="12567421" cy="66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9"/>
              </a:lnSpc>
            </a:pPr>
            <a:r>
              <a:rPr lang="en-US" sz="3806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Pembangunan Model CNN + RNN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1694413"/>
            <a:ext cx="3828111" cy="615839"/>
            <a:chOff x="0" y="0"/>
            <a:chExt cx="5104148" cy="8211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1118" cy="821118"/>
            </a:xfrm>
            <a:custGeom>
              <a:avLst/>
              <a:gdLst/>
              <a:ahLst/>
              <a:cxnLst/>
              <a:rect r="r" b="b" t="t" l="l"/>
              <a:pathLst>
                <a:path h="821118" w="821118">
                  <a:moveTo>
                    <a:pt x="0" y="0"/>
                  </a:moveTo>
                  <a:lnTo>
                    <a:pt x="821118" y="0"/>
                  </a:lnTo>
                  <a:lnTo>
                    <a:pt x="821118" y="821118"/>
                  </a:lnTo>
                  <a:lnTo>
                    <a:pt x="0" y="8211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22307" y="122057"/>
              <a:ext cx="3981841" cy="5030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21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DAGaXSU6Tn0</dc:identifier>
  <dcterms:modified xsi:type="dcterms:W3CDTF">2011-08-01T06:04:30Z</dcterms:modified>
  <cp:revision>1</cp:revision>
  <dc:title>Copy of Computer Vision in Internet of Things</dc:title>
</cp:coreProperties>
</file>